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7" r:id="rId3"/>
  </p:sldMasterIdLst>
  <p:notesMasterIdLst>
    <p:notesMasterId r:id="rId71"/>
  </p:notesMasterIdLst>
  <p:sldIdLst>
    <p:sldId id="256" r:id="rId4"/>
    <p:sldId id="374" r:id="rId5"/>
    <p:sldId id="395" r:id="rId6"/>
    <p:sldId id="372" r:id="rId7"/>
    <p:sldId id="386" r:id="rId8"/>
    <p:sldId id="387" r:id="rId9"/>
    <p:sldId id="388" r:id="rId10"/>
    <p:sldId id="389" r:id="rId11"/>
    <p:sldId id="390" r:id="rId12"/>
    <p:sldId id="391" r:id="rId13"/>
    <p:sldId id="392" r:id="rId14"/>
    <p:sldId id="393" r:id="rId15"/>
    <p:sldId id="394" r:id="rId16"/>
    <p:sldId id="257" r:id="rId17"/>
    <p:sldId id="258" r:id="rId18"/>
    <p:sldId id="299" r:id="rId19"/>
    <p:sldId id="300" r:id="rId20"/>
    <p:sldId id="301" r:id="rId21"/>
    <p:sldId id="302" r:id="rId22"/>
    <p:sldId id="303" r:id="rId23"/>
    <p:sldId id="304" r:id="rId24"/>
    <p:sldId id="305" r:id="rId25"/>
    <p:sldId id="306" r:id="rId26"/>
    <p:sldId id="259" r:id="rId27"/>
    <p:sldId id="307" r:id="rId28"/>
    <p:sldId id="308" r:id="rId29"/>
    <p:sldId id="309" r:id="rId30"/>
    <p:sldId id="310" r:id="rId31"/>
    <p:sldId id="334" r:id="rId32"/>
    <p:sldId id="311" r:id="rId33"/>
    <p:sldId id="312" r:id="rId34"/>
    <p:sldId id="313" r:id="rId35"/>
    <p:sldId id="314" r:id="rId36"/>
    <p:sldId id="315" r:id="rId37"/>
    <p:sldId id="316" r:id="rId38"/>
    <p:sldId id="339" r:id="rId39"/>
    <p:sldId id="317" r:id="rId40"/>
    <p:sldId id="318" r:id="rId41"/>
    <p:sldId id="319" r:id="rId42"/>
    <p:sldId id="320" r:id="rId43"/>
    <p:sldId id="271" r:id="rId44"/>
    <p:sldId id="321" r:id="rId45"/>
    <p:sldId id="273" r:id="rId46"/>
    <p:sldId id="322" r:id="rId47"/>
    <p:sldId id="323" r:id="rId48"/>
    <p:sldId id="287" r:id="rId49"/>
    <p:sldId id="340" r:id="rId50"/>
    <p:sldId id="341" r:id="rId51"/>
    <p:sldId id="291" r:id="rId52"/>
    <p:sldId id="342" r:id="rId53"/>
    <p:sldId id="343" r:id="rId54"/>
    <p:sldId id="344" r:id="rId55"/>
    <p:sldId id="345" r:id="rId56"/>
    <p:sldId id="346" r:id="rId57"/>
    <p:sldId id="347" r:id="rId58"/>
    <p:sldId id="348" r:id="rId59"/>
    <p:sldId id="350" r:id="rId60"/>
    <p:sldId id="352" r:id="rId61"/>
    <p:sldId id="354" r:id="rId62"/>
    <p:sldId id="356" r:id="rId63"/>
    <p:sldId id="358" r:id="rId64"/>
    <p:sldId id="360" r:id="rId65"/>
    <p:sldId id="362" r:id="rId66"/>
    <p:sldId id="364" r:id="rId67"/>
    <p:sldId id="367" r:id="rId68"/>
    <p:sldId id="368" r:id="rId69"/>
    <p:sldId id="370" r:id="rId70"/>
  </p:sldIdLst>
  <p:sldSz cx="18288000" cy="10287000"/>
  <p:notesSz cx="6858000" cy="9144000"/>
  <p:embeddedFontLst>
    <p:embeddedFont>
      <p:font typeface="Bahnschrift SemiLight" panose="020B0502040204020203" pitchFamily="34" charset="0"/>
      <p:regular r:id="rId72"/>
    </p:embeddedFont>
    <p:embeddedFont>
      <p:font typeface="Calibri" panose="020F0502020204030204" pitchFamily="34" charset="0"/>
      <p:regular r:id="rId73"/>
      <p:bold r:id="rId74"/>
      <p:italic r:id="rId75"/>
      <p:boldItalic r:id="rId76"/>
    </p:embeddedFont>
    <p:embeddedFont>
      <p:font typeface="Open Sans" panose="020B0604020202020204" charset="0"/>
      <p:regular r:id="rId77"/>
    </p:embeddedFont>
    <p:embeddedFont>
      <p:font typeface="Open Sans Bold" panose="020B0604020202020204" charset="0"/>
      <p:regular r:id="rId78"/>
    </p:embeddedFont>
    <p:embeddedFont>
      <p:font typeface="Trebuchet MS" panose="020B0603020202020204" pitchFamily="34" charset="0"/>
      <p:regular r:id="rId79"/>
      <p:bold r:id="rId80"/>
      <p:italic r:id="rId81"/>
      <p:boldItalic r:id="rId82"/>
    </p:embeddedFont>
    <p:embeddedFont>
      <p:font typeface="Wingdings 3" panose="05040102010807070707" pitchFamily="18" charset="2"/>
      <p:regular r:id="rId8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ОБЗОР ОСНОВНЫХ ИЗМЕНЕНИЙ" id="{F7A6FCF9-6D13-46FA-84F4-2F6D7525C7CE}">
          <p14:sldIdLst>
            <p14:sldId id="256"/>
            <p14:sldId id="374"/>
            <p14:sldId id="395"/>
          </p14:sldIdLst>
        </p14:section>
        <p14:section name="ОБЩИЕ ПОЛОЖЕНИЯ" id="{9DD7D39D-CF9F-4E3F-815B-38943BDDD17F}">
          <p14:sldIdLst>
            <p14:sldId id="372"/>
          </p14:sldIdLst>
        </p14:section>
        <p14:section name="НДС" id="{EB995699-AF31-4285-BCF8-E36AF4E85032}">
          <p14:sldIdLst>
            <p14:sldId id="386"/>
          </p14:sldIdLst>
        </p14:section>
        <p14:section name="НАЛОГ НА ПРИБЫЛЬ" id="{F9E97FF4-9EBE-4D7E-85CA-8C1137379073}">
          <p14:sldIdLst>
            <p14:sldId id="387"/>
          </p14:sldIdLst>
        </p14:section>
        <p14:section name="НДФЛ" id="{89138F73-63B7-4F99-B5C9-1A5BCAD540A2}">
          <p14:sldIdLst>
            <p14:sldId id="388"/>
          </p14:sldIdLst>
        </p14:section>
        <p14:section name="УСН" id="{B369F027-4CA2-4E4E-9CAE-8C92EA2E7CFD}">
          <p14:sldIdLst>
            <p14:sldId id="389"/>
          </p14:sldIdLst>
        </p14:section>
        <p14:section name="ПСН" id="{A7D61592-F1CB-4C58-96E3-7A90E1D72CE9}">
          <p14:sldIdLst>
            <p14:sldId id="390"/>
          </p14:sldIdLst>
        </p14:section>
        <p14:section name="ТРАНСПОРТНЫЙ НАЛОГ" id="{B2FC9236-F2AB-45F8-9282-496E3A5AD349}">
          <p14:sldIdLst>
            <p14:sldId id="391"/>
          </p14:sldIdLst>
        </p14:section>
        <p14:section name="СТРАХОВЫЕ ВЗНОСЫ" id="{CAA19C8D-9A19-4231-B874-38D6921B65D3}">
          <p14:sldIdLst>
            <p14:sldId id="392"/>
          </p14:sldIdLst>
        </p14:section>
        <p14:section name="ОНЛАЙН КАССЫ И МАРКИРОВКА" id="{084F9C55-29C5-42A3-9735-1C597161C1BB}">
          <p14:sldIdLst>
            <p14:sldId id="393"/>
          </p14:sldIdLst>
        </p14:section>
        <p14:section name="БУХГАЛТЕРСКИЙ УЧЕТ И ОТЧЕТНОСТЬ" id="{AB380F34-8AFF-4AB0-A47C-74BF8DF62900}">
          <p14:sldIdLst>
            <p14:sldId id="394"/>
          </p14:sldIdLst>
        </p14:section>
        <p14:section name="1. ОБЩИЕ ПОЛОЖЕНИЯ" id="{BE90F5F9-DE7D-41C7-B336-0272378A1B5F}">
          <p14:sldIdLst>
            <p14:sldId id="257"/>
          </p14:sldIdLst>
        </p14:section>
        <p14:section name="1.1. Возврат долгов и банкротство COVID-19" id="{DA91EA2E-77D3-42F3-A009-489853DF62B5}">
          <p14:sldIdLst>
            <p14:sldId id="258"/>
          </p14:sldIdLst>
        </p14:section>
        <p14:section name="1.2. Общие правила рассрочки" id="{82630064-EA54-4558-92CA-41D996D93D1D}">
          <p14:sldIdLst>
            <p14:sldId id="299"/>
          </p14:sldIdLst>
        </p14:section>
        <p14:section name="1.3.Условия рассрочки для МСП" id="{776D88E6-3E89-4C6A-84F9-C32571266CF7}">
          <p14:sldIdLst>
            <p14:sldId id="300"/>
          </p14:sldIdLst>
        </p14:section>
        <p14:section name="1.4. Условия рассрочки для пенсионеров" id="{7DBD0E53-3925-4C0C-A804-7424B4030E70}">
          <p14:sldIdLst>
            <p14:sldId id="301"/>
          </p14:sldIdLst>
        </p14:section>
        <p14:section name="1.5. Ограничения исполнительных действий в отношении всех граждан" id="{99715C55-E8B1-4DAF-B0A1-DBF0463183FD}">
          <p14:sldIdLst>
            <p14:sldId id="302"/>
          </p14:sldIdLst>
        </p14:section>
        <p14:section name="1.6. С 1 июля 2021 года блокировать счет будут, если опоздать со сдачей отчетности на 20 рабочих дней, а не 10" id="{3F3AF0CE-346F-478F-A059-13619F738011}">
          <p14:sldIdLst>
            <p14:sldId id="303"/>
          </p14:sldIdLst>
        </p14:section>
        <p14:section name="1.7. С 1 июля 2021 года при работе с товарами, которые относятся к прослеживаемым, нужно иначе оформлять документы" id="{D6883BB4-4FFB-49B5-B5BA-AABDBF8A3B25}">
          <p14:sldIdLst>
            <p14:sldId id="304"/>
          </p14:sldIdLst>
        </p14:section>
        <p14:section name="1.8. Согласие работника на перевод на дистанционную работу  по инициативе работодателя не требуется (с 01 января 2021 г.)" id="{DA270D49-C63C-4B73-87B8-590235097DAE}">
          <p14:sldIdLst>
            <p14:sldId id="305"/>
          </p14:sldIdLst>
        </p14:section>
        <p14:section name="1.9. С 1 января 2021 года вырастет МРОТ" id="{47421BEF-1945-492F-B8FD-134A67CDC5A3}">
          <p14:sldIdLst>
            <p14:sldId id="306"/>
          </p14:sldIdLst>
        </p14:section>
        <p14:section name="2. НДС" id="{60FB4B28-7914-4017-A5FD-037CFFD8E5C8}">
          <p14:sldIdLst>
            <p14:sldId id="259"/>
          </p14:sldIdLst>
        </p14:section>
        <p14:section name="2.1. Уточнен порядок освобождения от налогообложения операций по реализации (передаче) прав на программы для ЭВМ и базы данных (с 1 января 2021 г.)" id="{F9ED0166-C074-4733-82BD-7B40DBF164F2}">
          <p14:sldIdLst>
            <p14:sldId id="307"/>
            <p14:sldId id="308"/>
          </p14:sldIdLst>
        </p14:section>
        <p14:section name="2.2. Устранены неопределенности в толковании и применении льготы для банкротов (с 1 января 2021 г.)" id="{7AB0C373-B570-4B87-84D5-850B7F1019F3}">
          <p14:sldIdLst>
            <p14:sldId id="309"/>
          </p14:sldIdLst>
        </p14:section>
        <p14:section name="2.3. С 1 июля 2021 года формальные требования к декларации и пояснениям станут жестче" id="{680A5670-428C-40FA-B194-A8D17A5462C4}">
          <p14:sldIdLst>
            <p14:sldId id="310"/>
          </p14:sldIdLst>
        </p14:section>
        <p14:section name="3. НАЛОГ НА ПРИБЫЛЬ" id="{6FA3B3CD-39C1-44D3-9230-330362B26C39}">
          <p14:sldIdLst>
            <p14:sldId id="334"/>
          </p14:sldIdLst>
        </p14:section>
        <p14:section name="3.1. С 1 января 2021 года действуют обычные правила освобождения от ежемесячных платежей и перехода на авансы по фактической прибыли" id="{501B85C4-2DC8-40A9-8750-7DDE746A2086}">
          <p14:sldIdLst>
            <p14:sldId id="311"/>
          </p14:sldIdLst>
        </p14:section>
        <p14:section name="3.2. С 1 января 2021 года нужно учесть новые нюансы применения инвестиционного вычета" id="{76DBF3EB-C1E1-4D0A-8695-2CD0984B2543}">
          <p14:sldIdLst>
            <p14:sldId id="312"/>
          </p14:sldIdLst>
        </p14:section>
        <p14:section name="3.3. С 1 января 2021 года заполнять путевые листы нужно иначе" id="{7E9F85B5-85A3-4C44-8C09-42B1DE3DFC30}">
          <p14:sldIdLst>
            <p14:sldId id="313"/>
          </p14:sldIdLst>
        </p14:section>
        <p14:section name="3.4. Не позднее 29 марта 2021 года нужно сдать декларацию по налогу на прибыль за 2020 год по новой форме ( с 01 января)" id="{EFF859F3-537F-43B0-AD0B-F195BBC329E7}">
          <p14:sldIdLst>
            <p14:sldId id="314"/>
          </p14:sldIdLst>
        </p14:section>
        <p14:section name="3.5. IT-компании лишены права на отказ от применения амортизационного механизма признания расходов в отношении ЭВТ (с 1 января 2021 г.)" id="{C88AD579-DA60-416A-9CC3-B3752E9D2E06}">
          <p14:sldIdLst>
            <p14:sldId id="315"/>
          </p14:sldIdLst>
        </p14:section>
        <p14:section name="3.6. Для компаний из IT-отрасли и электронной индустрии установлена пониженная налоговая ставка в размере 3 процентов (с 1 января 2021 г.)" id="{D26EAFD1-77F0-4EE3-B1AE-C7863ED74AD7}">
          <p14:sldIdLst>
            <p14:sldId id="316"/>
          </p14:sldIdLst>
        </p14:section>
        <p14:section name="4. НДФЛ" id="{A9FED053-F15F-4939-928C-4FD8FB3E4558}">
          <p14:sldIdLst>
            <p14:sldId id="339"/>
          </p14:sldIdLst>
        </p14:section>
        <p14:section name="4.1. Изменен порядок налогообложения процентов по вкладам (остаткам на счетах) в российских банках (с 1 января 2021 г.)" id="{CBC7A752-2947-466D-96E2-C998DE14BF95}">
          <p14:sldIdLst>
            <p14:sldId id="317"/>
            <p14:sldId id="318"/>
            <p14:sldId id="319"/>
          </p14:sldIdLst>
        </p14:section>
        <p14:section name="4.2. Отменены налоговые послабления в отношении доходов по государственным и корпоративным облигациям (с 1 января 2021 г.)" id="{FF822475-D59C-4DF5-8C63-C2ADD77F7308}">
          <p14:sldIdLst>
            <p14:sldId id="320"/>
          </p14:sldIdLst>
        </p14:section>
        <p14:section name="5. УСН" id="{92489D4A-C9B8-4CC4-87A4-D8F1111D54A1}">
          <p14:sldIdLst>
            <p14:sldId id="271"/>
          </p14:sldIdLst>
        </p14:section>
        <p14:section name="5.1. Увеличены лимиты доходов и средней численности работников, позволяющие применять УСН, с повышением налоговой нагрузки в &quot;переходном&quot; периоде (с 1 января 2021 г.)" id="{E40123C2-1DBF-40C3-BA46-E322E079F8EA}">
          <p14:sldIdLst>
            <p14:sldId id="321"/>
          </p14:sldIdLst>
        </p14:section>
        <p14:section name="6. ПСН" id="{8C1D63F8-B62F-4668-85BF-278A111BF4B6}">
          <p14:sldIdLst>
            <p14:sldId id="273"/>
          </p14:sldIdLst>
        </p14:section>
        <p14:section name="6.1. Перечень видов предпринимательской деятельности, в отношении которых может применяться ПСН, стал примерным и расширен (с 1 января 2021 г.)" id="{461BF656-4E8D-4B62-BBD7-4F38FD695326}">
          <p14:sldIdLst>
            <p14:sldId id="322"/>
          </p14:sldIdLst>
        </p14:section>
        <p14:section name="6.2. Уточнены основания утраты права на применение ПСН (с 1 января 2021 г.)" id="{204784F2-AAE7-478F-ACB0-7BE94273158F}">
          <p14:sldIdLst>
            <p14:sldId id="323"/>
          </p14:sldIdLst>
        </p14:section>
        <p14:section name="7. ТРАНСПОРТНЫЙ НАЛОГ" id="{41D2B439-2E05-4D8C-B6FA-48ABDE3154CD}">
          <p14:sldIdLst>
            <p14:sldId id="287"/>
          </p14:sldIdLst>
        </p14:section>
        <p14:section name="7.1. С отчетности за 2020 год упразднена обязанность по представлению налоговых деклараций (с 1 января 2021 г.)" id="{3D75BEF1-4B93-4EB1-ACC2-798739D3CF86}">
          <p14:sldIdLst>
            <p14:sldId id="340"/>
          </p14:sldIdLst>
        </p14:section>
        <p14:section name="7.2. Установлен единый срок уплаты транспортного налога (с 1 января 2021 г.)" id="{57EE1CDE-FD8C-4305-8CFD-FE8A9CB6067A}">
          <p14:sldIdLst>
            <p14:sldId id="341"/>
          </p14:sldIdLst>
        </p14:section>
        <p14:section name="8. СТРАХОВЫЕ ВЗНОСЫ" id="{F56ABF7C-5457-4CA8-96C2-2386FE8C84E9}">
          <p14:sldIdLst>
            <p14:sldId id="291"/>
          </p14:sldIdLst>
        </p14:section>
        <p14:section name="8.1. Пониженные тарифы взносов для субъектов МСП в части выплат сверх МРОТ закреплены на постоянной основе (с 1 января 2021 г.)" id="{941FC3D4-2CF6-4146-8346-ED3DA2AD7DE0}">
          <p14:sldIdLst>
            <p14:sldId id="342"/>
          </p14:sldIdLst>
        </p14:section>
        <p14:section name="8.2. Для компаний из IT-отрасли и электронной индустрии установлены постоянные пониженные тарифы страховых взносов на общем уровне 7,6 процента (с 1 января 2021 г.)" id="{BF686AD0-9675-4821-98DD-0EA5E348AF8E}">
          <p14:sldIdLst>
            <p14:sldId id="343"/>
          </p14:sldIdLst>
        </p14:section>
        <p14:section name="8.3. Скорректированы правила уточнения платежа по страховым взносам на ОПС и его возврата (с 1 января 2021 г.)" id="{C6482B0C-532A-4648-A838-21EDC1FADB1C}">
          <p14:sldIdLst>
            <p14:sldId id="344"/>
            <p14:sldId id="345"/>
          </p14:sldIdLst>
        </p14:section>
        <p14:section name="8.4. Установлены фиксированные размеры страховых взносов для ИП и частнопрактикующих лиц на 2021 - 2023 гг. (с 1 января 2021 г.)" id="{0AA13F81-24A0-4606-BBBE-896B76D997AF}">
          <p14:sldIdLst>
            <p14:sldId id="346"/>
          </p14:sldIdLst>
        </p14:section>
        <p14:section name="9. ОНЛАЙН КАССЫ И МАРКИРОВКА" id="{D052A7A7-2B91-4677-BBFE-FCEF4C1FDBBC}">
          <p14:sldIdLst>
            <p14:sldId id="347"/>
          </p14:sldIdLst>
        </p14:section>
        <p14:section name="9.1. С 1 января 2021 года запретят торговать одеждой без маркировки" id="{19775150-3EBF-40AC-A845-E1C2A947BFC2}">
          <p14:sldIdLst>
            <p14:sldId id="348"/>
          </p14:sldIdLst>
        </p14:section>
        <p14:section name="9.2. С 1 февраля 2021 года ИП должны детализировать чеки" id="{C3AC25A6-FD9A-4C95-B2A0-C5A1D987BE68}">
          <p14:sldIdLst>
            <p14:sldId id="350"/>
          </p14:sldIdLst>
        </p14:section>
        <p14:section name="9.3. Не позднее 28 февраля 2021 года продавцам нужно промаркировать имеющиеся запасы шин" id="{82EDCDD7-B75A-4924-918D-E322EBD34036}">
          <p14:sldIdLst>
            <p14:sldId id="352"/>
          </p14:sldIdLst>
        </p14:section>
        <p14:section name="9.4. С 1 апреля 2021 года запретят продажу немаркированных импортных комплектов и наборов, в которые входят фототовары или духи" id="{055658CC-C441-461D-B975-6955FFC34D5E}">
          <p14:sldIdLst>
            <p14:sldId id="354"/>
          </p14:sldIdLst>
        </p14:section>
        <p14:section name="9.5. С 20 апреля 2021 года при продаже маркированного товара через курьера в чеке нужно указывать код товара" id="{F8B58CFE-3E9B-495F-B358-5A512344FC18}">
          <p14:sldIdLst>
            <p14:sldId id="356"/>
          </p14:sldIdLst>
        </p14:section>
        <p14:section name="9.6. С 1 июля 2021 года при сделках с любыми ИП должны быть оформлены кассовые чеки, а не квитанции" id="{501F91E1-5DE5-4305-A8C4-4DFEFA474B73}">
          <p14:sldIdLst>
            <p14:sldId id="358"/>
          </p14:sldIdLst>
        </p14:section>
        <p14:section name="9.7. С 1 июля 2021 года запрещен оборот альтернативной табачной продукции без маркировки" id="{4D1F3A10-E938-4AB7-98CC-5ABBDF5DC2B4}">
          <p14:sldIdLst>
            <p14:sldId id="360"/>
          </p14:sldIdLst>
        </p14:section>
        <p14:section name="9.8. С 6 августа 2021 года нельзя применять ККТ с накопителями старого образца" id="{C2E6DF73-7FBF-4150-A2DD-0A4EA103DE5D}">
          <p14:sldIdLst>
            <p14:sldId id="362"/>
          </p14:sldIdLst>
        </p14:section>
        <p14:section name="9.9. С 1 октября 2021 года запретят продажу немаркированных духов" id="{833FB0E1-9300-4C64-989D-3EF2BC335D66}">
          <p14:sldIdLst>
            <p14:sldId id="364"/>
          </p14:sldIdLst>
        </p14:section>
        <p14:section name="10. БУХГАЛТЕРСКИЙ УЧЕТ И ОТЧЕТНОСТЬ" id="{C8935571-97B0-4D09-9621-2ABACDB831B1}">
          <p14:sldIdLst>
            <p14:sldId id="367"/>
          </p14:sldIdLst>
        </p14:section>
        <p14:section name="10.1. С 1 января 2021 года учет запасов нужно вести по новому стандарту" id="{6F89F5FB-6552-426A-90CD-9F01B29E47D2}">
          <p14:sldIdLst>
            <p14:sldId id="368"/>
          </p14:sldIdLst>
        </p14:section>
        <p14:section name="10.2. С 1 января 2021 года бухотчетность нужно составлять по-новому" id="{3893E6C6-6CE5-45D1-B4EA-8B33A75224A0}">
          <p14:sldIdLst>
            <p14:sldId id="370"/>
          </p14:sldIdLst>
        </p14:section>
      </p14:sectionLst>
    </p:ex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45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75" d="100"/>
          <a:sy n="75" d="100"/>
        </p:scale>
        <p:origin x="396" y="-234"/>
      </p:cViewPr>
      <p:guideLst>
        <p:guide orient="horz" pos="3240"/>
        <p:guide pos="57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presProps" Target="presProp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font" Target="fonts/font3.fntdata"/><Relationship Id="rId79" Type="http://schemas.openxmlformats.org/officeDocument/2006/relationships/font" Target="fonts/font8.fntdata"/><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font" Target="fonts/font6.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fntdata"/><Relationship Id="rId80" Type="http://schemas.openxmlformats.org/officeDocument/2006/relationships/font" Target="fonts/font9.fntdata"/><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font" Target="fonts/font4.fntdata"/><Relationship Id="rId83"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font" Target="fonts/font2.fntdata"/><Relationship Id="rId78" Type="http://schemas.openxmlformats.org/officeDocument/2006/relationships/font" Target="fonts/font7.fntdata"/><Relationship Id="rId81" Type="http://schemas.openxmlformats.org/officeDocument/2006/relationships/font" Target="fonts/font10.fntdata"/><Relationship Id="rId86"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font" Target="fonts/font5.fntdata"/><Relationship Id="rId7" Type="http://schemas.openxmlformats.org/officeDocument/2006/relationships/slide" Target="slides/slide4.xml"/><Relationship Id="rId71"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tableStyles" Target="tableStyles.xml"/><Relationship Id="rId61" Type="http://schemas.openxmlformats.org/officeDocument/2006/relationships/slide" Target="slides/slide58.xml"/><Relationship Id="rId82"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6871EB-BA2D-4C2B-BDA5-96402D982E13}" type="datetimeFigureOut">
              <a:rPr lang="ru-RU" smtClean="0"/>
              <a:t>18.12.2020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05D0DC-DA1E-4834-82B4-772CDE4A2F07}" type="slidenum">
              <a:rPr lang="ru-RU" smtClean="0"/>
              <a:t>‹#›</a:t>
            </a:fld>
            <a:endParaRPr lang="ru-RU"/>
          </a:p>
        </p:txBody>
      </p:sp>
    </p:spTree>
    <p:extLst>
      <p:ext uri="{BB962C8B-B14F-4D97-AF65-F5344CB8AC3E}">
        <p14:creationId xmlns:p14="http://schemas.microsoft.com/office/powerpoint/2010/main" val="698969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12700"/>
            <a:ext cx="18288000" cy="10299701"/>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2260601" y="3606801"/>
            <a:ext cx="11650404" cy="2469453"/>
          </a:xfrm>
        </p:spPr>
        <p:txBody>
          <a:bodyPr anchor="b">
            <a:noAutofit/>
          </a:bodyPr>
          <a:lstStyle>
            <a:lvl1pPr algn="r">
              <a:defRPr sz="81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2260601" y="6076250"/>
            <a:ext cx="11650404" cy="1645349"/>
          </a:xfrm>
        </p:spPr>
        <p:txBody>
          <a:bodyPr anchor="t"/>
          <a:lstStyle>
            <a:lvl1pPr marL="0" indent="0" algn="r">
              <a:buNone/>
              <a:defRPr>
                <a:solidFill>
                  <a:schemeClr val="tx1">
                    <a:lumMod val="50000"/>
                    <a:lumOff val="50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88975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4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064410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016003" y="4051301"/>
            <a:ext cx="12895002" cy="2739872"/>
          </a:xfrm>
        </p:spPr>
        <p:txBody>
          <a:bodyPr anchor="b"/>
          <a:lstStyle>
            <a:lvl1pPr algn="l">
              <a:defRPr sz="6000" b="0" cap="none"/>
            </a:lvl1pPr>
          </a:lstStyle>
          <a:p>
            <a:r>
              <a:rPr lang="ru-RU"/>
              <a:t>Образец заголовка</a:t>
            </a:r>
            <a:endParaRPr lang="en-US" dirty="0"/>
          </a:p>
        </p:txBody>
      </p:sp>
      <p:sp>
        <p:nvSpPr>
          <p:cNvPr id="3" name="Text Placeholder 2"/>
          <p:cNvSpPr>
            <a:spLocks noGrp="1"/>
          </p:cNvSpPr>
          <p:nvPr>
            <p:ph type="body" idx="1"/>
          </p:nvPr>
        </p:nvSpPr>
        <p:spPr>
          <a:xfrm>
            <a:off x="1016003" y="6791172"/>
            <a:ext cx="12895002" cy="1290600"/>
          </a:xfrm>
        </p:spPr>
        <p:txBody>
          <a:bodyPr anchor="t"/>
          <a:lstStyle>
            <a:lvl1pPr marL="0" indent="0" algn="l">
              <a:buNone/>
              <a:defRPr sz="3000">
                <a:solidFill>
                  <a:schemeClr val="tx1">
                    <a:lumMod val="50000"/>
                    <a:lumOff val="50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4754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016002" y="3240884"/>
            <a:ext cx="6276053" cy="582115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634955" y="3240884"/>
            <a:ext cx="6276051" cy="58211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67438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013618" y="3241475"/>
            <a:ext cx="6278435" cy="864393"/>
          </a:xfrm>
        </p:spPr>
        <p:txBody>
          <a:bodyPr anchor="b">
            <a:noAutofit/>
          </a:bodyPr>
          <a:lstStyle>
            <a:lvl1pPr marL="0" indent="0">
              <a:buNone/>
              <a:defRPr sz="3600" b="0"/>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ru-RU"/>
              <a:t>Образец текста</a:t>
            </a:r>
          </a:p>
        </p:txBody>
      </p:sp>
      <p:sp>
        <p:nvSpPr>
          <p:cNvPr id="4" name="Content Placeholder 3"/>
          <p:cNvSpPr>
            <a:spLocks noGrp="1"/>
          </p:cNvSpPr>
          <p:nvPr>
            <p:ph sz="half" idx="2"/>
          </p:nvPr>
        </p:nvSpPr>
        <p:spPr>
          <a:xfrm>
            <a:off x="1013618" y="4105868"/>
            <a:ext cx="6278435" cy="495617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632575" y="3241475"/>
            <a:ext cx="6278427" cy="864393"/>
          </a:xfrm>
        </p:spPr>
        <p:txBody>
          <a:bodyPr anchor="b">
            <a:noAutofit/>
          </a:bodyPr>
          <a:lstStyle>
            <a:lvl1pPr marL="0" indent="0">
              <a:buNone/>
              <a:defRPr sz="3600" b="0"/>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ru-RU"/>
              <a:t>Образец текста</a:t>
            </a:r>
          </a:p>
        </p:txBody>
      </p:sp>
      <p:sp>
        <p:nvSpPr>
          <p:cNvPr id="6" name="Content Placeholder 5"/>
          <p:cNvSpPr>
            <a:spLocks noGrp="1"/>
          </p:cNvSpPr>
          <p:nvPr>
            <p:ph sz="quarter" idx="4"/>
          </p:nvPr>
        </p:nvSpPr>
        <p:spPr>
          <a:xfrm>
            <a:off x="7632577" y="4105868"/>
            <a:ext cx="6278426" cy="495617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858717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016001" y="914400"/>
            <a:ext cx="12895002" cy="19812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340894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21309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16001" y="2247906"/>
            <a:ext cx="5781792" cy="1917699"/>
          </a:xfrm>
        </p:spPr>
        <p:txBody>
          <a:bodyPr anchor="b">
            <a:normAutofit/>
          </a:bodyPr>
          <a:lstStyle>
            <a:lvl1pPr>
              <a:defRPr sz="3000"/>
            </a:lvl1pPr>
          </a:lstStyle>
          <a:p>
            <a:r>
              <a:rPr lang="ru-RU"/>
              <a:t>Образец заголовка</a:t>
            </a:r>
            <a:endParaRPr lang="en-US" dirty="0"/>
          </a:p>
        </p:txBody>
      </p:sp>
      <p:sp>
        <p:nvSpPr>
          <p:cNvPr id="3" name="Content Placeholder 2"/>
          <p:cNvSpPr>
            <a:spLocks noGrp="1"/>
          </p:cNvSpPr>
          <p:nvPr>
            <p:ph idx="1"/>
          </p:nvPr>
        </p:nvSpPr>
        <p:spPr>
          <a:xfrm>
            <a:off x="7140692" y="772387"/>
            <a:ext cx="6770312" cy="828965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16001" y="4165604"/>
            <a:ext cx="5781792" cy="3876674"/>
          </a:xfrm>
        </p:spPr>
        <p:txBody>
          <a:bodyPr>
            <a:normAutofit/>
          </a:bodyPr>
          <a:lstStyle>
            <a:lvl1pPr marL="0" indent="0">
              <a:buNone/>
              <a:defRPr sz="2100"/>
            </a:lvl1pPr>
            <a:lvl2pPr marL="685595" indent="0">
              <a:buNone/>
              <a:defRPr sz="2100"/>
            </a:lvl2pPr>
            <a:lvl3pPr marL="1371189" indent="0">
              <a:buNone/>
              <a:defRPr sz="1800"/>
            </a:lvl3pPr>
            <a:lvl4pPr marL="2056784" indent="0">
              <a:buNone/>
              <a:defRPr sz="1500"/>
            </a:lvl4pPr>
            <a:lvl5pPr marL="2742377" indent="0">
              <a:buNone/>
              <a:defRPr sz="1500"/>
            </a:lvl5pPr>
            <a:lvl6pPr marL="3427971" indent="0">
              <a:buNone/>
              <a:defRPr sz="1500"/>
            </a:lvl6pPr>
            <a:lvl7pPr marL="4113566" indent="0">
              <a:buNone/>
              <a:defRPr sz="1500"/>
            </a:lvl7pPr>
            <a:lvl8pPr marL="4799160" indent="0">
              <a:buNone/>
              <a:defRPr sz="1500"/>
            </a:lvl8pPr>
            <a:lvl9pPr marL="5484755" indent="0">
              <a:buNone/>
              <a:defRPr sz="1500"/>
            </a:lvl9pPr>
          </a:lstStyle>
          <a:p>
            <a:pPr lvl="0"/>
            <a:r>
              <a:rPr lang="ru-RU"/>
              <a:t>Образец текста</a:t>
            </a:r>
          </a:p>
        </p:txBody>
      </p:sp>
      <p:sp>
        <p:nvSpPr>
          <p:cNvPr id="5" name="Date Placeholder 4"/>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66993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16002" y="7200900"/>
            <a:ext cx="12895001" cy="850107"/>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16001" y="914400"/>
            <a:ext cx="12895002" cy="5768577"/>
          </a:xfrm>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ru-RU"/>
              <a:t>Вставка рисунка</a:t>
            </a:r>
            <a:endParaRPr lang="en-US" dirty="0"/>
          </a:p>
        </p:txBody>
      </p:sp>
      <p:sp>
        <p:nvSpPr>
          <p:cNvPr id="4" name="Text Placeholder 3"/>
          <p:cNvSpPr>
            <a:spLocks noGrp="1"/>
          </p:cNvSpPr>
          <p:nvPr>
            <p:ph type="body" sz="half" idx="2"/>
          </p:nvPr>
        </p:nvSpPr>
        <p:spPr>
          <a:xfrm>
            <a:off x="1016002" y="8051007"/>
            <a:ext cx="12895001" cy="1011036"/>
          </a:xfrm>
        </p:spPr>
        <p:txBody>
          <a:bodyPr>
            <a:normAutofit/>
          </a:bodyPr>
          <a:lstStyle>
            <a:lvl1pPr marL="0" indent="0">
              <a:buNone/>
              <a:defRPr sz="18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ru-RU"/>
              <a:t>Образец текста</a:t>
            </a:r>
          </a:p>
        </p:txBody>
      </p:sp>
      <p:sp>
        <p:nvSpPr>
          <p:cNvPr id="5" name="Date Placeholder 4"/>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178863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016003" y="914400"/>
            <a:ext cx="12895002" cy="5105400"/>
          </a:xfrm>
        </p:spPr>
        <p:txBody>
          <a:bodyPr anchor="ctr">
            <a:normAutofit/>
          </a:bodyPr>
          <a:lstStyle>
            <a:lvl1pPr algn="l">
              <a:defRPr sz="6600" b="0" cap="none"/>
            </a:lvl1pPr>
          </a:lstStyle>
          <a:p>
            <a:r>
              <a:rPr lang="ru-RU"/>
              <a:t>Образец заголовка</a:t>
            </a:r>
            <a:endParaRPr lang="en-US" dirty="0"/>
          </a:p>
        </p:txBody>
      </p:sp>
      <p:sp>
        <p:nvSpPr>
          <p:cNvPr id="3" name="Text Placeholder 2"/>
          <p:cNvSpPr>
            <a:spLocks noGrp="1"/>
          </p:cNvSpPr>
          <p:nvPr>
            <p:ph type="body" idx="1"/>
          </p:nvPr>
        </p:nvSpPr>
        <p:spPr>
          <a:xfrm>
            <a:off x="1016003" y="6705600"/>
            <a:ext cx="12895002" cy="2356443"/>
          </a:xfrm>
        </p:spPr>
        <p:txBody>
          <a:bodyPr anchor="ctr">
            <a:normAutofit/>
          </a:bodyPr>
          <a:lstStyle>
            <a:lvl1pPr marL="0" indent="0" algn="l">
              <a:buNone/>
              <a:defRPr sz="2700">
                <a:solidFill>
                  <a:schemeClr val="tx1">
                    <a:lumMod val="75000"/>
                    <a:lumOff val="2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528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397001" y="914400"/>
            <a:ext cx="12141201" cy="4533900"/>
          </a:xfrm>
        </p:spPr>
        <p:txBody>
          <a:bodyPr anchor="ctr">
            <a:normAutofit/>
          </a:bodyPr>
          <a:lstStyle>
            <a:lvl1pPr algn="l">
              <a:defRPr sz="66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2049209" y="5448300"/>
            <a:ext cx="10836786" cy="571500"/>
          </a:xfrm>
        </p:spPr>
        <p:txBody>
          <a:bodyPr anchor="ctr">
            <a:noAutofit/>
          </a:bodyPr>
          <a:lstStyle>
            <a:lvl1pPr marL="0" indent="0">
              <a:buFontTx/>
              <a:buNone/>
              <a:defRPr sz="2400">
                <a:solidFill>
                  <a:schemeClr val="tx1">
                    <a:lumMod val="50000"/>
                    <a:lumOff val="50000"/>
                  </a:schemeClr>
                </a:solidFill>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ru-RU"/>
              <a:t>Образец текста</a:t>
            </a:r>
          </a:p>
        </p:txBody>
      </p:sp>
      <p:sp>
        <p:nvSpPr>
          <p:cNvPr id="3" name="Text Placeholder 2"/>
          <p:cNvSpPr>
            <a:spLocks noGrp="1"/>
          </p:cNvSpPr>
          <p:nvPr>
            <p:ph type="body" idx="1"/>
          </p:nvPr>
        </p:nvSpPr>
        <p:spPr>
          <a:xfrm>
            <a:off x="1016003" y="6705600"/>
            <a:ext cx="12895002" cy="2356443"/>
          </a:xfrm>
        </p:spPr>
        <p:txBody>
          <a:bodyPr anchor="ctr">
            <a:normAutofit/>
          </a:bodyPr>
          <a:lstStyle>
            <a:lvl1pPr marL="0" indent="0" algn="l">
              <a:buNone/>
              <a:defRPr sz="2700">
                <a:solidFill>
                  <a:schemeClr val="tx1">
                    <a:lumMod val="75000"/>
                    <a:lumOff val="2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0" name="TextBox 19"/>
          <p:cNvSpPr txBox="1"/>
          <p:nvPr/>
        </p:nvSpPr>
        <p:spPr>
          <a:xfrm>
            <a:off x="812805" y="1185567"/>
            <a:ext cx="914400" cy="877164"/>
          </a:xfrm>
          <a:prstGeom prst="rect">
            <a:avLst/>
          </a:prstGeom>
        </p:spPr>
        <p:txBody>
          <a:bodyPr vert="horz" lIns="137160" tIns="68580" rIns="137160" bIns="68580" rtlCol="0" anchor="ctr">
            <a:noAutofit/>
          </a:bodyPr>
          <a:lstStyle/>
          <a:p>
            <a:pPr lvl="0"/>
            <a:r>
              <a:rPr lang="en-US" sz="12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13339517" y="4329834"/>
            <a:ext cx="914400" cy="877164"/>
          </a:xfrm>
          <a:prstGeom prst="rect">
            <a:avLst/>
          </a:prstGeom>
        </p:spPr>
        <p:txBody>
          <a:bodyPr vert="horz" lIns="137160" tIns="68580" rIns="137160" bIns="68580" rtlCol="0" anchor="ctr">
            <a:noAutofit/>
          </a:bodyPr>
          <a:lstStyle/>
          <a:p>
            <a:pPr lvl="0"/>
            <a:r>
              <a:rPr lang="en-US" sz="12000" baseline="0" dirty="0">
                <a:ln w="3175" cmpd="sng">
                  <a:noFill/>
                </a:ln>
                <a:solidFill>
                  <a:schemeClr val="accent1">
                    <a:lumMod val="60000"/>
                    <a:lumOff val="40000"/>
                  </a:schemeClr>
                </a:solidFill>
                <a:latin typeface="Arial"/>
              </a:rPr>
              <a:t>”</a:t>
            </a:r>
            <a:endParaRPr lang="en-US" sz="2700" dirty="0">
              <a:solidFill>
                <a:schemeClr val="accent1">
                  <a:lumMod val="60000"/>
                  <a:lumOff val="40000"/>
                </a:schemeClr>
              </a:solidFill>
              <a:latin typeface="Arial"/>
            </a:endParaRPr>
          </a:p>
        </p:txBody>
      </p:sp>
    </p:spTree>
    <p:extLst>
      <p:ext uri="{BB962C8B-B14F-4D97-AF65-F5344CB8AC3E}">
        <p14:creationId xmlns:p14="http://schemas.microsoft.com/office/powerpoint/2010/main" val="26234485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016003" y="2897982"/>
            <a:ext cx="12895002" cy="3893190"/>
          </a:xfrm>
        </p:spPr>
        <p:txBody>
          <a:bodyPr anchor="b">
            <a:normAutofit/>
          </a:bodyPr>
          <a:lstStyle>
            <a:lvl1pPr algn="l">
              <a:defRPr sz="6600" b="0" cap="none"/>
            </a:lvl1pPr>
          </a:lstStyle>
          <a:p>
            <a:r>
              <a:rPr lang="ru-RU"/>
              <a:t>Образец заголовка</a:t>
            </a:r>
            <a:endParaRPr lang="en-US" dirty="0"/>
          </a:p>
        </p:txBody>
      </p:sp>
      <p:sp>
        <p:nvSpPr>
          <p:cNvPr id="3" name="Text Placeholder 2"/>
          <p:cNvSpPr>
            <a:spLocks noGrp="1"/>
          </p:cNvSpPr>
          <p:nvPr>
            <p:ph type="body" idx="1"/>
          </p:nvPr>
        </p:nvSpPr>
        <p:spPr>
          <a:xfrm>
            <a:off x="1016003" y="6791172"/>
            <a:ext cx="12895002" cy="2270871"/>
          </a:xfrm>
        </p:spPr>
        <p:txBody>
          <a:bodyPr anchor="t">
            <a:normAutofit/>
          </a:bodyPr>
          <a:lstStyle>
            <a:lvl1pPr marL="0" indent="0" algn="l">
              <a:buNone/>
              <a:defRPr sz="2700">
                <a:solidFill>
                  <a:schemeClr val="tx1">
                    <a:lumMod val="75000"/>
                    <a:lumOff val="2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964455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397001" y="914400"/>
            <a:ext cx="12141201" cy="4533900"/>
          </a:xfrm>
        </p:spPr>
        <p:txBody>
          <a:bodyPr anchor="ctr">
            <a:normAutofit/>
          </a:bodyPr>
          <a:lstStyle>
            <a:lvl1pPr algn="l">
              <a:defRPr sz="66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015999" y="6019800"/>
            <a:ext cx="12895004" cy="771372"/>
          </a:xfrm>
        </p:spPr>
        <p:txBody>
          <a:bodyPr anchor="b">
            <a:noAutofit/>
          </a:bodyPr>
          <a:lstStyle>
            <a:lvl1pPr marL="0" indent="0">
              <a:buFontTx/>
              <a:buNone/>
              <a:defRPr sz="3600">
                <a:solidFill>
                  <a:schemeClr val="tx1">
                    <a:lumMod val="75000"/>
                    <a:lumOff val="25000"/>
                  </a:schemeClr>
                </a:solidFill>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ru-RU"/>
              <a:t>Образец текста</a:t>
            </a:r>
          </a:p>
        </p:txBody>
      </p:sp>
      <p:sp>
        <p:nvSpPr>
          <p:cNvPr id="3" name="Text Placeholder 2"/>
          <p:cNvSpPr>
            <a:spLocks noGrp="1"/>
          </p:cNvSpPr>
          <p:nvPr>
            <p:ph type="body" idx="1"/>
          </p:nvPr>
        </p:nvSpPr>
        <p:spPr>
          <a:xfrm>
            <a:off x="1016003" y="6791172"/>
            <a:ext cx="12895002" cy="2270871"/>
          </a:xfrm>
        </p:spPr>
        <p:txBody>
          <a:bodyPr anchor="t">
            <a:normAutofit/>
          </a:bodyPr>
          <a:lstStyle>
            <a:lvl1pPr marL="0" indent="0" algn="l">
              <a:buNone/>
              <a:defRPr sz="2700">
                <a:solidFill>
                  <a:schemeClr val="tx1">
                    <a:lumMod val="50000"/>
                    <a:lumOff val="50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4" name="TextBox 23"/>
          <p:cNvSpPr txBox="1"/>
          <p:nvPr/>
        </p:nvSpPr>
        <p:spPr>
          <a:xfrm>
            <a:off x="812805" y="1185567"/>
            <a:ext cx="914400" cy="877164"/>
          </a:xfrm>
          <a:prstGeom prst="rect">
            <a:avLst/>
          </a:prstGeom>
        </p:spPr>
        <p:txBody>
          <a:bodyPr vert="horz" lIns="137160" tIns="68580" rIns="137160" bIns="68580" rtlCol="0" anchor="ctr">
            <a:noAutofit/>
          </a:bodyPr>
          <a:lstStyle/>
          <a:p>
            <a:pPr lvl="0"/>
            <a:r>
              <a:rPr lang="en-US" sz="12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13339517" y="4329834"/>
            <a:ext cx="914400" cy="877164"/>
          </a:xfrm>
          <a:prstGeom prst="rect">
            <a:avLst/>
          </a:prstGeom>
        </p:spPr>
        <p:txBody>
          <a:bodyPr vert="horz" lIns="137160" tIns="68580" rIns="137160" bIns="68580" rtlCol="0" anchor="ctr">
            <a:noAutofit/>
          </a:bodyPr>
          <a:lstStyle/>
          <a:p>
            <a:pPr lvl="0"/>
            <a:r>
              <a:rPr lang="en-US" sz="12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035454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028699" y="914400"/>
            <a:ext cx="12882305" cy="4533900"/>
          </a:xfrm>
        </p:spPr>
        <p:txBody>
          <a:bodyPr anchor="ctr">
            <a:normAutofit/>
          </a:bodyPr>
          <a:lstStyle>
            <a:lvl1pPr algn="l">
              <a:defRPr sz="66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015999" y="6019800"/>
            <a:ext cx="12895004" cy="771372"/>
          </a:xfrm>
        </p:spPr>
        <p:txBody>
          <a:bodyPr anchor="b">
            <a:noAutofit/>
          </a:bodyPr>
          <a:lstStyle>
            <a:lvl1pPr marL="0" indent="0">
              <a:buFontTx/>
              <a:buNone/>
              <a:defRPr sz="3600">
                <a:solidFill>
                  <a:schemeClr val="accent1"/>
                </a:solidFill>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ru-RU"/>
              <a:t>Образец текста</a:t>
            </a:r>
          </a:p>
        </p:txBody>
      </p:sp>
      <p:sp>
        <p:nvSpPr>
          <p:cNvPr id="3" name="Text Placeholder 2"/>
          <p:cNvSpPr>
            <a:spLocks noGrp="1"/>
          </p:cNvSpPr>
          <p:nvPr>
            <p:ph type="body" idx="1"/>
          </p:nvPr>
        </p:nvSpPr>
        <p:spPr>
          <a:xfrm>
            <a:off x="1016003" y="6791172"/>
            <a:ext cx="12895002" cy="2270871"/>
          </a:xfrm>
        </p:spPr>
        <p:txBody>
          <a:bodyPr anchor="t">
            <a:normAutofit/>
          </a:bodyPr>
          <a:lstStyle>
            <a:lvl1pPr marL="0" indent="0" algn="l">
              <a:buNone/>
              <a:defRPr sz="2700">
                <a:solidFill>
                  <a:schemeClr val="tx1">
                    <a:lumMod val="50000"/>
                    <a:lumOff val="50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132469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975525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951510" y="914399"/>
            <a:ext cx="1957115" cy="787717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1016003" y="914400"/>
            <a:ext cx="10590225" cy="78771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053059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12700"/>
            <a:ext cx="18288000" cy="10299701"/>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2260601" y="3606801"/>
            <a:ext cx="11650404" cy="2469453"/>
          </a:xfrm>
        </p:spPr>
        <p:txBody>
          <a:bodyPr anchor="b">
            <a:noAutofit/>
          </a:bodyPr>
          <a:lstStyle>
            <a:lvl1pPr algn="r">
              <a:defRPr sz="81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2260601" y="6076250"/>
            <a:ext cx="11650404" cy="1645349"/>
          </a:xfrm>
        </p:spPr>
        <p:txBody>
          <a:bodyPr anchor="t"/>
          <a:lstStyle>
            <a:lvl1pPr marL="0" indent="0" algn="r">
              <a:buNone/>
              <a:defRPr>
                <a:solidFill>
                  <a:schemeClr val="tx1">
                    <a:lumMod val="50000"/>
                    <a:lumOff val="50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938513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4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76960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016003" y="4051301"/>
            <a:ext cx="12895002" cy="2739872"/>
          </a:xfrm>
        </p:spPr>
        <p:txBody>
          <a:bodyPr anchor="b"/>
          <a:lstStyle>
            <a:lvl1pPr algn="l">
              <a:defRPr sz="6000" b="0" cap="none"/>
            </a:lvl1pPr>
          </a:lstStyle>
          <a:p>
            <a:r>
              <a:rPr lang="ru-RU"/>
              <a:t>Образец заголовка</a:t>
            </a:r>
            <a:endParaRPr lang="en-US" dirty="0"/>
          </a:p>
        </p:txBody>
      </p:sp>
      <p:sp>
        <p:nvSpPr>
          <p:cNvPr id="3" name="Text Placeholder 2"/>
          <p:cNvSpPr>
            <a:spLocks noGrp="1"/>
          </p:cNvSpPr>
          <p:nvPr>
            <p:ph type="body" idx="1"/>
          </p:nvPr>
        </p:nvSpPr>
        <p:spPr>
          <a:xfrm>
            <a:off x="1016003" y="6791172"/>
            <a:ext cx="12895002" cy="1290600"/>
          </a:xfrm>
        </p:spPr>
        <p:txBody>
          <a:bodyPr anchor="t"/>
          <a:lstStyle>
            <a:lvl1pPr marL="0" indent="0" algn="l">
              <a:buNone/>
              <a:defRPr sz="3000">
                <a:solidFill>
                  <a:schemeClr val="tx1">
                    <a:lumMod val="50000"/>
                    <a:lumOff val="50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519218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016002" y="3240884"/>
            <a:ext cx="6276053" cy="582115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634955" y="3240884"/>
            <a:ext cx="6276051" cy="58211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122737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013618" y="3241475"/>
            <a:ext cx="6278435" cy="864393"/>
          </a:xfrm>
        </p:spPr>
        <p:txBody>
          <a:bodyPr anchor="b">
            <a:noAutofit/>
          </a:bodyPr>
          <a:lstStyle>
            <a:lvl1pPr marL="0" indent="0">
              <a:buNone/>
              <a:defRPr sz="3600" b="0"/>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ru-RU"/>
              <a:t>Образец текста</a:t>
            </a:r>
          </a:p>
        </p:txBody>
      </p:sp>
      <p:sp>
        <p:nvSpPr>
          <p:cNvPr id="4" name="Content Placeholder 3"/>
          <p:cNvSpPr>
            <a:spLocks noGrp="1"/>
          </p:cNvSpPr>
          <p:nvPr>
            <p:ph sz="half" idx="2"/>
          </p:nvPr>
        </p:nvSpPr>
        <p:spPr>
          <a:xfrm>
            <a:off x="1013618" y="4105868"/>
            <a:ext cx="6278435" cy="495617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632575" y="3241475"/>
            <a:ext cx="6278427" cy="864393"/>
          </a:xfrm>
        </p:spPr>
        <p:txBody>
          <a:bodyPr anchor="b">
            <a:noAutofit/>
          </a:bodyPr>
          <a:lstStyle>
            <a:lvl1pPr marL="0" indent="0">
              <a:buNone/>
              <a:defRPr sz="3600" b="0"/>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ru-RU"/>
              <a:t>Образец текста</a:t>
            </a:r>
          </a:p>
        </p:txBody>
      </p:sp>
      <p:sp>
        <p:nvSpPr>
          <p:cNvPr id="6" name="Content Placeholder 5"/>
          <p:cNvSpPr>
            <a:spLocks noGrp="1"/>
          </p:cNvSpPr>
          <p:nvPr>
            <p:ph sz="quarter" idx="4"/>
          </p:nvPr>
        </p:nvSpPr>
        <p:spPr>
          <a:xfrm>
            <a:off x="7632577" y="4105868"/>
            <a:ext cx="6278426" cy="495617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030739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016001" y="914400"/>
            <a:ext cx="12895002" cy="19812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505669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797670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16001" y="2247906"/>
            <a:ext cx="5781792" cy="1917699"/>
          </a:xfrm>
        </p:spPr>
        <p:txBody>
          <a:bodyPr anchor="b">
            <a:normAutofit/>
          </a:bodyPr>
          <a:lstStyle>
            <a:lvl1pPr>
              <a:defRPr sz="3000"/>
            </a:lvl1pPr>
          </a:lstStyle>
          <a:p>
            <a:r>
              <a:rPr lang="ru-RU"/>
              <a:t>Образец заголовка</a:t>
            </a:r>
            <a:endParaRPr lang="en-US" dirty="0"/>
          </a:p>
        </p:txBody>
      </p:sp>
      <p:sp>
        <p:nvSpPr>
          <p:cNvPr id="3" name="Content Placeholder 2"/>
          <p:cNvSpPr>
            <a:spLocks noGrp="1"/>
          </p:cNvSpPr>
          <p:nvPr>
            <p:ph idx="1"/>
          </p:nvPr>
        </p:nvSpPr>
        <p:spPr>
          <a:xfrm>
            <a:off x="7140692" y="772387"/>
            <a:ext cx="6770312" cy="828965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16001" y="4165604"/>
            <a:ext cx="5781792" cy="3876674"/>
          </a:xfrm>
        </p:spPr>
        <p:txBody>
          <a:bodyPr>
            <a:normAutofit/>
          </a:bodyPr>
          <a:lstStyle>
            <a:lvl1pPr marL="0" indent="0">
              <a:buNone/>
              <a:defRPr sz="2100"/>
            </a:lvl1pPr>
            <a:lvl2pPr marL="685595" indent="0">
              <a:buNone/>
              <a:defRPr sz="2100"/>
            </a:lvl2pPr>
            <a:lvl3pPr marL="1371189" indent="0">
              <a:buNone/>
              <a:defRPr sz="1800"/>
            </a:lvl3pPr>
            <a:lvl4pPr marL="2056784" indent="0">
              <a:buNone/>
              <a:defRPr sz="1500"/>
            </a:lvl4pPr>
            <a:lvl5pPr marL="2742377" indent="0">
              <a:buNone/>
              <a:defRPr sz="1500"/>
            </a:lvl5pPr>
            <a:lvl6pPr marL="3427971" indent="0">
              <a:buNone/>
              <a:defRPr sz="1500"/>
            </a:lvl6pPr>
            <a:lvl7pPr marL="4113566" indent="0">
              <a:buNone/>
              <a:defRPr sz="1500"/>
            </a:lvl7pPr>
            <a:lvl8pPr marL="4799160" indent="0">
              <a:buNone/>
              <a:defRPr sz="1500"/>
            </a:lvl8pPr>
            <a:lvl9pPr marL="5484755" indent="0">
              <a:buNone/>
              <a:defRPr sz="1500"/>
            </a:lvl9pPr>
          </a:lstStyle>
          <a:p>
            <a:pPr lvl="0"/>
            <a:r>
              <a:rPr lang="ru-RU"/>
              <a:t>Образец текста</a:t>
            </a:r>
          </a:p>
        </p:txBody>
      </p:sp>
      <p:sp>
        <p:nvSpPr>
          <p:cNvPr id="5" name="Date Placeholder 4"/>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871902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16002" y="7200900"/>
            <a:ext cx="12895001" cy="850107"/>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16001" y="914400"/>
            <a:ext cx="12895002" cy="5768577"/>
          </a:xfrm>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ru-RU"/>
              <a:t>Вставка рисунка</a:t>
            </a:r>
            <a:endParaRPr lang="en-US" dirty="0"/>
          </a:p>
        </p:txBody>
      </p:sp>
      <p:sp>
        <p:nvSpPr>
          <p:cNvPr id="4" name="Text Placeholder 3"/>
          <p:cNvSpPr>
            <a:spLocks noGrp="1"/>
          </p:cNvSpPr>
          <p:nvPr>
            <p:ph type="body" sz="half" idx="2"/>
          </p:nvPr>
        </p:nvSpPr>
        <p:spPr>
          <a:xfrm>
            <a:off x="1016002" y="8051007"/>
            <a:ext cx="12895001" cy="1011036"/>
          </a:xfrm>
        </p:spPr>
        <p:txBody>
          <a:bodyPr>
            <a:normAutofit/>
          </a:bodyPr>
          <a:lstStyle>
            <a:lvl1pPr marL="0" indent="0">
              <a:buNone/>
              <a:defRPr sz="18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ru-RU"/>
              <a:t>Образец текста</a:t>
            </a:r>
          </a:p>
        </p:txBody>
      </p:sp>
      <p:sp>
        <p:nvSpPr>
          <p:cNvPr id="5" name="Date Placeholder 4"/>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847315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016003" y="914400"/>
            <a:ext cx="12895002" cy="5105400"/>
          </a:xfrm>
        </p:spPr>
        <p:txBody>
          <a:bodyPr anchor="ctr">
            <a:normAutofit/>
          </a:bodyPr>
          <a:lstStyle>
            <a:lvl1pPr algn="l">
              <a:defRPr sz="6600" b="0" cap="none"/>
            </a:lvl1pPr>
          </a:lstStyle>
          <a:p>
            <a:r>
              <a:rPr lang="ru-RU"/>
              <a:t>Образец заголовка</a:t>
            </a:r>
            <a:endParaRPr lang="en-US" dirty="0"/>
          </a:p>
        </p:txBody>
      </p:sp>
      <p:sp>
        <p:nvSpPr>
          <p:cNvPr id="3" name="Text Placeholder 2"/>
          <p:cNvSpPr>
            <a:spLocks noGrp="1"/>
          </p:cNvSpPr>
          <p:nvPr>
            <p:ph type="body" idx="1"/>
          </p:nvPr>
        </p:nvSpPr>
        <p:spPr>
          <a:xfrm>
            <a:off x="1016003" y="6705600"/>
            <a:ext cx="12895002" cy="2356443"/>
          </a:xfrm>
        </p:spPr>
        <p:txBody>
          <a:bodyPr anchor="ctr">
            <a:normAutofit/>
          </a:bodyPr>
          <a:lstStyle>
            <a:lvl1pPr marL="0" indent="0" algn="l">
              <a:buNone/>
              <a:defRPr sz="2700">
                <a:solidFill>
                  <a:schemeClr val="tx1">
                    <a:lumMod val="75000"/>
                    <a:lumOff val="2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322773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397001" y="914400"/>
            <a:ext cx="12141201" cy="4533900"/>
          </a:xfrm>
        </p:spPr>
        <p:txBody>
          <a:bodyPr anchor="ctr">
            <a:normAutofit/>
          </a:bodyPr>
          <a:lstStyle>
            <a:lvl1pPr algn="l">
              <a:defRPr sz="66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2049209" y="5448300"/>
            <a:ext cx="10836786" cy="571500"/>
          </a:xfrm>
        </p:spPr>
        <p:txBody>
          <a:bodyPr anchor="ctr">
            <a:noAutofit/>
          </a:bodyPr>
          <a:lstStyle>
            <a:lvl1pPr marL="0" indent="0">
              <a:buFontTx/>
              <a:buNone/>
              <a:defRPr sz="2400">
                <a:solidFill>
                  <a:schemeClr val="tx1">
                    <a:lumMod val="50000"/>
                    <a:lumOff val="50000"/>
                  </a:schemeClr>
                </a:solidFill>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ru-RU"/>
              <a:t>Образец текста</a:t>
            </a:r>
          </a:p>
        </p:txBody>
      </p:sp>
      <p:sp>
        <p:nvSpPr>
          <p:cNvPr id="3" name="Text Placeholder 2"/>
          <p:cNvSpPr>
            <a:spLocks noGrp="1"/>
          </p:cNvSpPr>
          <p:nvPr>
            <p:ph type="body" idx="1"/>
          </p:nvPr>
        </p:nvSpPr>
        <p:spPr>
          <a:xfrm>
            <a:off x="1016003" y="6705600"/>
            <a:ext cx="12895002" cy="2356443"/>
          </a:xfrm>
        </p:spPr>
        <p:txBody>
          <a:bodyPr anchor="ctr">
            <a:normAutofit/>
          </a:bodyPr>
          <a:lstStyle>
            <a:lvl1pPr marL="0" indent="0" algn="l">
              <a:buNone/>
              <a:defRPr sz="2700">
                <a:solidFill>
                  <a:schemeClr val="tx1">
                    <a:lumMod val="75000"/>
                    <a:lumOff val="2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0" name="TextBox 19"/>
          <p:cNvSpPr txBox="1"/>
          <p:nvPr/>
        </p:nvSpPr>
        <p:spPr>
          <a:xfrm>
            <a:off x="812805" y="1185567"/>
            <a:ext cx="914400" cy="877164"/>
          </a:xfrm>
          <a:prstGeom prst="rect">
            <a:avLst/>
          </a:prstGeom>
        </p:spPr>
        <p:txBody>
          <a:bodyPr vert="horz" lIns="137160" tIns="68580" rIns="137160" bIns="68580" rtlCol="0" anchor="ctr">
            <a:noAutofit/>
          </a:bodyPr>
          <a:lstStyle/>
          <a:p>
            <a:pPr lvl="0"/>
            <a:r>
              <a:rPr lang="en-US" sz="12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13339517" y="4329834"/>
            <a:ext cx="914400" cy="877164"/>
          </a:xfrm>
          <a:prstGeom prst="rect">
            <a:avLst/>
          </a:prstGeom>
        </p:spPr>
        <p:txBody>
          <a:bodyPr vert="horz" lIns="137160" tIns="68580" rIns="137160" bIns="68580" rtlCol="0" anchor="ctr">
            <a:noAutofit/>
          </a:bodyPr>
          <a:lstStyle/>
          <a:p>
            <a:pPr lvl="0"/>
            <a:r>
              <a:rPr lang="en-US" sz="12000" baseline="0" dirty="0">
                <a:ln w="3175" cmpd="sng">
                  <a:noFill/>
                </a:ln>
                <a:solidFill>
                  <a:schemeClr val="accent1">
                    <a:lumMod val="60000"/>
                    <a:lumOff val="40000"/>
                  </a:schemeClr>
                </a:solidFill>
                <a:latin typeface="Arial"/>
              </a:rPr>
              <a:t>”</a:t>
            </a:r>
            <a:endParaRPr lang="en-US" sz="2700" dirty="0">
              <a:solidFill>
                <a:schemeClr val="accent1">
                  <a:lumMod val="60000"/>
                  <a:lumOff val="40000"/>
                </a:schemeClr>
              </a:solidFill>
              <a:latin typeface="Arial"/>
            </a:endParaRPr>
          </a:p>
        </p:txBody>
      </p:sp>
    </p:spTree>
    <p:extLst>
      <p:ext uri="{BB962C8B-B14F-4D97-AF65-F5344CB8AC3E}">
        <p14:creationId xmlns:p14="http://schemas.microsoft.com/office/powerpoint/2010/main" val="15129841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016003" y="2897982"/>
            <a:ext cx="12895002" cy="3893190"/>
          </a:xfrm>
        </p:spPr>
        <p:txBody>
          <a:bodyPr anchor="b">
            <a:normAutofit/>
          </a:bodyPr>
          <a:lstStyle>
            <a:lvl1pPr algn="l">
              <a:defRPr sz="6600" b="0" cap="none"/>
            </a:lvl1pPr>
          </a:lstStyle>
          <a:p>
            <a:r>
              <a:rPr lang="ru-RU"/>
              <a:t>Образец заголовка</a:t>
            </a:r>
            <a:endParaRPr lang="en-US" dirty="0"/>
          </a:p>
        </p:txBody>
      </p:sp>
      <p:sp>
        <p:nvSpPr>
          <p:cNvPr id="3" name="Text Placeholder 2"/>
          <p:cNvSpPr>
            <a:spLocks noGrp="1"/>
          </p:cNvSpPr>
          <p:nvPr>
            <p:ph type="body" idx="1"/>
          </p:nvPr>
        </p:nvSpPr>
        <p:spPr>
          <a:xfrm>
            <a:off x="1016003" y="6791172"/>
            <a:ext cx="12895002" cy="2270871"/>
          </a:xfrm>
        </p:spPr>
        <p:txBody>
          <a:bodyPr anchor="t">
            <a:normAutofit/>
          </a:bodyPr>
          <a:lstStyle>
            <a:lvl1pPr marL="0" indent="0" algn="l">
              <a:buNone/>
              <a:defRPr sz="2700">
                <a:solidFill>
                  <a:schemeClr val="tx1">
                    <a:lumMod val="75000"/>
                    <a:lumOff val="2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85343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397001" y="914400"/>
            <a:ext cx="12141201" cy="4533900"/>
          </a:xfrm>
        </p:spPr>
        <p:txBody>
          <a:bodyPr anchor="ctr">
            <a:normAutofit/>
          </a:bodyPr>
          <a:lstStyle>
            <a:lvl1pPr algn="l">
              <a:defRPr sz="66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015999" y="6019800"/>
            <a:ext cx="12895004" cy="771372"/>
          </a:xfrm>
        </p:spPr>
        <p:txBody>
          <a:bodyPr anchor="b">
            <a:noAutofit/>
          </a:bodyPr>
          <a:lstStyle>
            <a:lvl1pPr marL="0" indent="0">
              <a:buFontTx/>
              <a:buNone/>
              <a:defRPr sz="3600">
                <a:solidFill>
                  <a:schemeClr val="tx1">
                    <a:lumMod val="75000"/>
                    <a:lumOff val="25000"/>
                  </a:schemeClr>
                </a:solidFill>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ru-RU"/>
              <a:t>Образец текста</a:t>
            </a:r>
          </a:p>
        </p:txBody>
      </p:sp>
      <p:sp>
        <p:nvSpPr>
          <p:cNvPr id="3" name="Text Placeholder 2"/>
          <p:cNvSpPr>
            <a:spLocks noGrp="1"/>
          </p:cNvSpPr>
          <p:nvPr>
            <p:ph type="body" idx="1"/>
          </p:nvPr>
        </p:nvSpPr>
        <p:spPr>
          <a:xfrm>
            <a:off x="1016003" y="6791172"/>
            <a:ext cx="12895002" cy="2270871"/>
          </a:xfrm>
        </p:spPr>
        <p:txBody>
          <a:bodyPr anchor="t">
            <a:normAutofit/>
          </a:bodyPr>
          <a:lstStyle>
            <a:lvl1pPr marL="0" indent="0" algn="l">
              <a:buNone/>
              <a:defRPr sz="2700">
                <a:solidFill>
                  <a:schemeClr val="tx1">
                    <a:lumMod val="50000"/>
                    <a:lumOff val="50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4" name="TextBox 23"/>
          <p:cNvSpPr txBox="1"/>
          <p:nvPr/>
        </p:nvSpPr>
        <p:spPr>
          <a:xfrm>
            <a:off x="812805" y="1185567"/>
            <a:ext cx="914400" cy="877164"/>
          </a:xfrm>
          <a:prstGeom prst="rect">
            <a:avLst/>
          </a:prstGeom>
        </p:spPr>
        <p:txBody>
          <a:bodyPr vert="horz" lIns="137160" tIns="68580" rIns="137160" bIns="68580" rtlCol="0" anchor="ctr">
            <a:noAutofit/>
          </a:bodyPr>
          <a:lstStyle/>
          <a:p>
            <a:pPr lvl="0"/>
            <a:r>
              <a:rPr lang="en-US" sz="12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13339517" y="4329834"/>
            <a:ext cx="914400" cy="877164"/>
          </a:xfrm>
          <a:prstGeom prst="rect">
            <a:avLst/>
          </a:prstGeom>
        </p:spPr>
        <p:txBody>
          <a:bodyPr vert="horz" lIns="137160" tIns="68580" rIns="137160" bIns="68580" rtlCol="0" anchor="ctr">
            <a:noAutofit/>
          </a:bodyPr>
          <a:lstStyle/>
          <a:p>
            <a:pPr lvl="0"/>
            <a:r>
              <a:rPr lang="en-US" sz="12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70813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028699" y="914400"/>
            <a:ext cx="12882305" cy="4533900"/>
          </a:xfrm>
        </p:spPr>
        <p:txBody>
          <a:bodyPr anchor="ctr">
            <a:normAutofit/>
          </a:bodyPr>
          <a:lstStyle>
            <a:lvl1pPr algn="l">
              <a:defRPr sz="66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015999" y="6019800"/>
            <a:ext cx="12895004" cy="771372"/>
          </a:xfrm>
        </p:spPr>
        <p:txBody>
          <a:bodyPr anchor="b">
            <a:noAutofit/>
          </a:bodyPr>
          <a:lstStyle>
            <a:lvl1pPr marL="0" indent="0">
              <a:buFontTx/>
              <a:buNone/>
              <a:defRPr sz="3600">
                <a:solidFill>
                  <a:schemeClr val="accent1"/>
                </a:solidFill>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ru-RU"/>
              <a:t>Образец текста</a:t>
            </a:r>
          </a:p>
        </p:txBody>
      </p:sp>
      <p:sp>
        <p:nvSpPr>
          <p:cNvPr id="3" name="Text Placeholder 2"/>
          <p:cNvSpPr>
            <a:spLocks noGrp="1"/>
          </p:cNvSpPr>
          <p:nvPr>
            <p:ph type="body" idx="1"/>
          </p:nvPr>
        </p:nvSpPr>
        <p:spPr>
          <a:xfrm>
            <a:off x="1016003" y="6791172"/>
            <a:ext cx="12895002" cy="2270871"/>
          </a:xfrm>
        </p:spPr>
        <p:txBody>
          <a:bodyPr anchor="t">
            <a:normAutofit/>
          </a:bodyPr>
          <a:lstStyle>
            <a:lvl1pPr marL="0" indent="0" algn="l">
              <a:buNone/>
              <a:defRPr sz="2700">
                <a:solidFill>
                  <a:schemeClr val="tx1">
                    <a:lumMod val="50000"/>
                    <a:lumOff val="50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913555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498717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951510" y="914399"/>
            <a:ext cx="1957115" cy="787717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1016003" y="914400"/>
            <a:ext cx="10590225" cy="78771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62287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12700"/>
            <a:ext cx="18288000" cy="10299701"/>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1016001" y="914400"/>
            <a:ext cx="12895002" cy="19812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016001" y="3240884"/>
            <a:ext cx="12895002" cy="582116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807700" y="9062044"/>
            <a:ext cx="1367909"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1D8BD707-D9CF-40AE-B4C6-C98DA3205C09}" type="datetimeFigureOut">
              <a:rPr lang="en-US" smtClean="0"/>
              <a:pPr/>
              <a:t>12/18/2020</a:t>
            </a:fld>
            <a:endParaRPr lang="en-US"/>
          </a:p>
        </p:txBody>
      </p:sp>
      <p:sp>
        <p:nvSpPr>
          <p:cNvPr id="5" name="Footer Placeholder 4"/>
          <p:cNvSpPr>
            <a:spLocks noGrp="1"/>
          </p:cNvSpPr>
          <p:nvPr>
            <p:ph type="ftr" sz="quarter" idx="3"/>
          </p:nvPr>
        </p:nvSpPr>
        <p:spPr>
          <a:xfrm>
            <a:off x="1016001" y="9062044"/>
            <a:ext cx="9446418" cy="547688"/>
          </a:xfrm>
          <a:prstGeom prst="rect">
            <a:avLst/>
          </a:prstGeom>
        </p:spPr>
        <p:txBody>
          <a:bodyPr vert="horz" lIns="91440" tIns="45720" rIns="91440" bIns="45720" rtlCol="0" anchor="ctr"/>
          <a:lstStyle>
            <a:lvl1pPr algn="l">
              <a:defRPr sz="13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885995" y="9062044"/>
            <a:ext cx="1025009" cy="547688"/>
          </a:xfrm>
          <a:prstGeom prst="rect">
            <a:avLst/>
          </a:prstGeom>
        </p:spPr>
        <p:txBody>
          <a:bodyPr vert="horz" lIns="91440" tIns="45720" rIns="91440" bIns="45720" rtlCol="0" anchor="ctr"/>
          <a:lstStyle>
            <a:lvl1pPr algn="r">
              <a:defRPr sz="1350">
                <a:solidFill>
                  <a:schemeClr val="accent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3595779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6858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514350" indent="-514350" algn="l" defTabSz="685800" rtl="0" eaLnBrk="1" latinLnBrk="0" hangingPunct="1">
        <a:spcBef>
          <a:spcPts val="1500"/>
        </a:spcBef>
        <a:spcAft>
          <a:spcPts val="0"/>
        </a:spcAft>
        <a:buClr>
          <a:schemeClr val="accent1"/>
        </a:buClr>
        <a:buSzPct val="80000"/>
        <a:buFont typeface="Wingdings 3" charset="2"/>
        <a:buChar char=""/>
        <a:defRPr sz="2700" kern="1200">
          <a:solidFill>
            <a:schemeClr val="tx1">
              <a:lumMod val="75000"/>
              <a:lumOff val="25000"/>
            </a:schemeClr>
          </a:solidFill>
          <a:latin typeface="+mn-lt"/>
          <a:ea typeface="+mn-ea"/>
          <a:cs typeface="+mn-cs"/>
        </a:defRPr>
      </a:lvl1pPr>
      <a:lvl2pPr marL="1114425" indent="-428625" algn="l" defTabSz="685800" rtl="0" eaLnBrk="1" latinLnBrk="0" hangingPunct="1">
        <a:spcBef>
          <a:spcPts val="1500"/>
        </a:spcBef>
        <a:spcAft>
          <a:spcPts val="0"/>
        </a:spcAft>
        <a:buClr>
          <a:schemeClr val="accent1"/>
        </a:buClr>
        <a:buSzPct val="80000"/>
        <a:buFont typeface="Wingdings 3" charset="2"/>
        <a:buChar char=""/>
        <a:defRPr sz="2400" kern="1200">
          <a:solidFill>
            <a:schemeClr val="tx1">
              <a:lumMod val="75000"/>
              <a:lumOff val="25000"/>
            </a:schemeClr>
          </a:solidFill>
          <a:latin typeface="+mn-lt"/>
          <a:ea typeface="+mn-ea"/>
          <a:cs typeface="+mn-cs"/>
        </a:defRPr>
      </a:lvl2pPr>
      <a:lvl3pPr marL="1714500" indent="-342900" algn="l" defTabSz="685800" rtl="0" eaLnBrk="1" latinLnBrk="0" hangingPunct="1">
        <a:spcBef>
          <a:spcPts val="1500"/>
        </a:spcBef>
        <a:spcAft>
          <a:spcPts val="0"/>
        </a:spcAft>
        <a:buClr>
          <a:schemeClr val="accent1"/>
        </a:buClr>
        <a:buSzPct val="80000"/>
        <a:buFont typeface="Wingdings 3" charset="2"/>
        <a:buChar char=""/>
        <a:defRPr sz="2100" kern="1200">
          <a:solidFill>
            <a:schemeClr val="tx1">
              <a:lumMod val="75000"/>
              <a:lumOff val="25000"/>
            </a:schemeClr>
          </a:solidFill>
          <a:latin typeface="+mn-lt"/>
          <a:ea typeface="+mn-ea"/>
          <a:cs typeface="+mn-cs"/>
        </a:defRPr>
      </a:lvl3pPr>
      <a:lvl4pPr marL="24003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4pPr>
      <a:lvl5pPr marL="30861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5pPr>
      <a:lvl6pPr marL="37719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6pPr>
      <a:lvl7pPr marL="44577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7pPr>
      <a:lvl8pPr marL="51435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8pPr>
      <a:lvl9pPr marL="58293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12700"/>
            <a:ext cx="18288000" cy="10299701"/>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1016001" y="914400"/>
            <a:ext cx="12895002" cy="19812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016001" y="3240884"/>
            <a:ext cx="12895002" cy="582116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807700" y="9062044"/>
            <a:ext cx="1367909"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1D8BD707-D9CF-40AE-B4C6-C98DA3205C09}" type="datetimeFigureOut">
              <a:rPr lang="en-US" smtClean="0"/>
              <a:pPr/>
              <a:t>12/18/2020</a:t>
            </a:fld>
            <a:endParaRPr lang="en-US"/>
          </a:p>
        </p:txBody>
      </p:sp>
      <p:sp>
        <p:nvSpPr>
          <p:cNvPr id="5" name="Footer Placeholder 4"/>
          <p:cNvSpPr>
            <a:spLocks noGrp="1"/>
          </p:cNvSpPr>
          <p:nvPr>
            <p:ph type="ftr" sz="quarter" idx="3"/>
          </p:nvPr>
        </p:nvSpPr>
        <p:spPr>
          <a:xfrm>
            <a:off x="1016001" y="9062044"/>
            <a:ext cx="9446418" cy="547688"/>
          </a:xfrm>
          <a:prstGeom prst="rect">
            <a:avLst/>
          </a:prstGeom>
        </p:spPr>
        <p:txBody>
          <a:bodyPr vert="horz" lIns="91440" tIns="45720" rIns="91440" bIns="45720" rtlCol="0" anchor="ctr"/>
          <a:lstStyle>
            <a:lvl1pPr algn="l">
              <a:defRPr sz="13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885995" y="9062044"/>
            <a:ext cx="1025009" cy="547688"/>
          </a:xfrm>
          <a:prstGeom prst="rect">
            <a:avLst/>
          </a:prstGeom>
        </p:spPr>
        <p:txBody>
          <a:bodyPr vert="horz" lIns="91440" tIns="45720" rIns="91440" bIns="45720" rtlCol="0" anchor="ctr"/>
          <a:lstStyle>
            <a:lvl1pPr algn="r">
              <a:defRPr sz="1350">
                <a:solidFill>
                  <a:schemeClr val="accent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56293394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6858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514350" indent="-514350" algn="l" defTabSz="685800" rtl="0" eaLnBrk="1" latinLnBrk="0" hangingPunct="1">
        <a:spcBef>
          <a:spcPts val="1500"/>
        </a:spcBef>
        <a:spcAft>
          <a:spcPts val="0"/>
        </a:spcAft>
        <a:buClr>
          <a:schemeClr val="accent1"/>
        </a:buClr>
        <a:buSzPct val="80000"/>
        <a:buFont typeface="Wingdings 3" charset="2"/>
        <a:buChar char=""/>
        <a:defRPr sz="2700" kern="1200">
          <a:solidFill>
            <a:schemeClr val="tx1">
              <a:lumMod val="75000"/>
              <a:lumOff val="25000"/>
            </a:schemeClr>
          </a:solidFill>
          <a:latin typeface="+mn-lt"/>
          <a:ea typeface="+mn-ea"/>
          <a:cs typeface="+mn-cs"/>
        </a:defRPr>
      </a:lvl1pPr>
      <a:lvl2pPr marL="1114425" indent="-428625" algn="l" defTabSz="685800" rtl="0" eaLnBrk="1" latinLnBrk="0" hangingPunct="1">
        <a:spcBef>
          <a:spcPts val="1500"/>
        </a:spcBef>
        <a:spcAft>
          <a:spcPts val="0"/>
        </a:spcAft>
        <a:buClr>
          <a:schemeClr val="accent1"/>
        </a:buClr>
        <a:buSzPct val="80000"/>
        <a:buFont typeface="Wingdings 3" charset="2"/>
        <a:buChar char=""/>
        <a:defRPr sz="2400" kern="1200">
          <a:solidFill>
            <a:schemeClr val="tx1">
              <a:lumMod val="75000"/>
              <a:lumOff val="25000"/>
            </a:schemeClr>
          </a:solidFill>
          <a:latin typeface="+mn-lt"/>
          <a:ea typeface="+mn-ea"/>
          <a:cs typeface="+mn-cs"/>
        </a:defRPr>
      </a:lvl2pPr>
      <a:lvl3pPr marL="1714500" indent="-342900" algn="l" defTabSz="685800" rtl="0" eaLnBrk="1" latinLnBrk="0" hangingPunct="1">
        <a:spcBef>
          <a:spcPts val="1500"/>
        </a:spcBef>
        <a:spcAft>
          <a:spcPts val="0"/>
        </a:spcAft>
        <a:buClr>
          <a:schemeClr val="accent1"/>
        </a:buClr>
        <a:buSzPct val="80000"/>
        <a:buFont typeface="Wingdings 3" charset="2"/>
        <a:buChar char=""/>
        <a:defRPr sz="2100" kern="1200">
          <a:solidFill>
            <a:schemeClr val="tx1">
              <a:lumMod val="75000"/>
              <a:lumOff val="25000"/>
            </a:schemeClr>
          </a:solidFill>
          <a:latin typeface="+mn-lt"/>
          <a:ea typeface="+mn-ea"/>
          <a:cs typeface="+mn-cs"/>
        </a:defRPr>
      </a:lvl3pPr>
      <a:lvl4pPr marL="24003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4pPr>
      <a:lvl5pPr marL="30861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5pPr>
      <a:lvl6pPr marL="37719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6pPr>
      <a:lvl7pPr marL="44577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7pPr>
      <a:lvl8pPr marL="51435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8pPr>
      <a:lvl9pPr marL="58293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hyperlink" Target="https://t.me/auditservices" TargetMode="External"/><Relationship Id="rId18" Type="http://schemas.openxmlformats.org/officeDocument/2006/relationships/image" Target="../media/image10.png"/><Relationship Id="rId26" Type="http://schemas.openxmlformats.org/officeDocument/2006/relationships/image" Target="../media/image14.png"/><Relationship Id="rId3" Type="http://schemas.openxmlformats.org/officeDocument/2006/relationships/hyperlink" Target="https://auditservice.pro/" TargetMode="External"/><Relationship Id="rId21" Type="http://schemas.openxmlformats.org/officeDocument/2006/relationships/hyperlink" Target="https://vk.com/auditservicesaratov" TargetMode="External"/><Relationship Id="rId7" Type="http://schemas.openxmlformats.org/officeDocument/2006/relationships/image" Target="../media/image4.png"/><Relationship Id="rId12" Type="http://schemas.openxmlformats.org/officeDocument/2006/relationships/image" Target="../media/image7.png"/><Relationship Id="rId17" Type="http://schemas.openxmlformats.org/officeDocument/2006/relationships/hyperlink" Target="https://www.instagram.com/AuditService_S/" TargetMode="External"/><Relationship Id="rId25" Type="http://schemas.openxmlformats.org/officeDocument/2006/relationships/hyperlink" Target="https://invite.viber.com/?g2=AQAH4D1pXah1X0x2m%2FPfOI4iamUgQWV5Xynhb3Qus%2BeLZ4DDHd5%2BptXOppxEpKWr&amp;lang=ru" TargetMode="External"/><Relationship Id="rId2" Type="http://schemas.openxmlformats.org/officeDocument/2006/relationships/image" Target="../media/image1.png"/><Relationship Id="rId16" Type="http://schemas.openxmlformats.org/officeDocument/2006/relationships/image" Target="../media/image9.png"/><Relationship Id="rId20" Type="http://schemas.openxmlformats.org/officeDocument/2006/relationships/image" Target="../media/image11.png"/><Relationship Id="rId29"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hyperlink" Target="https://twitter.com/service_audit" TargetMode="External"/><Relationship Id="rId24" Type="http://schemas.openxmlformats.org/officeDocument/2006/relationships/image" Target="../media/image13.png"/><Relationship Id="rId5" Type="http://schemas.openxmlformats.org/officeDocument/2006/relationships/hyperlink" Target="https://yandex.ru/maps/194/saratov/?ll=46.027921%2C51.541286&amp;mode=search&amp;oid=46719728733&amp;ol=biz&amp;z=18" TargetMode="External"/><Relationship Id="rId15" Type="http://schemas.openxmlformats.org/officeDocument/2006/relationships/hyperlink" Target="https://www.facebook.com/AuditServiseAS/" TargetMode="External"/><Relationship Id="rId23" Type="http://schemas.openxmlformats.org/officeDocument/2006/relationships/hyperlink" Target="https://chat.whatsapp.com/I22suPJSmmU6uyI7SA2MO5" TargetMode="External"/><Relationship Id="rId28" Type="http://schemas.openxmlformats.org/officeDocument/2006/relationships/image" Target="../media/image16.jpeg"/><Relationship Id="rId10" Type="http://schemas.openxmlformats.org/officeDocument/2006/relationships/image" Target="../media/image6.png"/><Relationship Id="rId19" Type="http://schemas.openxmlformats.org/officeDocument/2006/relationships/hyperlink" Target="https://ok.ru/group/59042038808681" TargetMode="External"/><Relationship Id="rId31" Type="http://schemas.openxmlformats.org/officeDocument/2006/relationships/image" Target="../media/image19.jpeg"/><Relationship Id="rId4" Type="http://schemas.openxmlformats.org/officeDocument/2006/relationships/image" Target="../media/image2.png"/><Relationship Id="rId9" Type="http://schemas.openxmlformats.org/officeDocument/2006/relationships/hyperlink" Target="https://join.skype.com/invite/pbifpWBrLmSu" TargetMode="External"/><Relationship Id="rId14" Type="http://schemas.openxmlformats.org/officeDocument/2006/relationships/image" Target="../media/image8.png"/><Relationship Id="rId22" Type="http://schemas.openxmlformats.org/officeDocument/2006/relationships/image" Target="../media/image12.png"/><Relationship Id="rId27" Type="http://schemas.openxmlformats.org/officeDocument/2006/relationships/image" Target="../media/image15.jpeg"/><Relationship Id="rId30" Type="http://schemas.openxmlformats.org/officeDocument/2006/relationships/image" Target="../media/image18.jpeg"/></Relationships>
</file>

<file path=ppt/slides/_rels/slide1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slide" Target="slide48.xml"/><Relationship Id="rId4" Type="http://schemas.openxmlformats.org/officeDocument/2006/relationships/slide" Target="slide47.xml"/></Relationships>
</file>

<file path=ppt/slides/_rels/slide11.xml.rels><?xml version="1.0" encoding="UTF-8" standalone="yes"?>
<Relationships xmlns="http://schemas.openxmlformats.org/package/2006/relationships"><Relationship Id="rId8" Type="http://schemas.openxmlformats.org/officeDocument/2006/relationships/slide" Target="slide52.xml"/><Relationship Id="rId3" Type="http://schemas.openxmlformats.org/officeDocument/2006/relationships/image" Target="../media/image56.png"/><Relationship Id="rId7" Type="http://schemas.openxmlformats.org/officeDocument/2006/relationships/slide" Target="slide51.xml"/><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slide" Target="slide50.xml"/><Relationship Id="rId5" Type="http://schemas.openxmlformats.org/officeDocument/2006/relationships/image" Target="../media/image58.png"/><Relationship Id="rId4" Type="http://schemas.openxmlformats.org/officeDocument/2006/relationships/image" Target="../media/image57.png"/><Relationship Id="rId9" Type="http://schemas.openxmlformats.org/officeDocument/2006/relationships/slide" Target="slide54.xml"/></Relationships>
</file>

<file path=ppt/slides/_rels/slide12.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slide" Target="slide58.xml"/><Relationship Id="rId18" Type="http://schemas.openxmlformats.org/officeDocument/2006/relationships/slide" Target="slide63.xml"/><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slide" Target="slide57.xml"/><Relationship Id="rId17" Type="http://schemas.openxmlformats.org/officeDocument/2006/relationships/slide" Target="slide62.xml"/><Relationship Id="rId2" Type="http://schemas.openxmlformats.org/officeDocument/2006/relationships/image" Target="../media/image59.png"/><Relationship Id="rId16" Type="http://schemas.openxmlformats.org/officeDocument/2006/relationships/slide" Target="slide61.xml"/><Relationship Id="rId1" Type="http://schemas.openxmlformats.org/officeDocument/2006/relationships/slideLayout" Target="../slideLayouts/slideLayout2.xml"/><Relationship Id="rId6" Type="http://schemas.openxmlformats.org/officeDocument/2006/relationships/image" Target="../media/image63.png"/><Relationship Id="rId11" Type="http://schemas.openxmlformats.org/officeDocument/2006/relationships/slide" Target="slide56.xml"/><Relationship Id="rId5" Type="http://schemas.openxmlformats.org/officeDocument/2006/relationships/image" Target="../media/image62.png"/><Relationship Id="rId15" Type="http://schemas.openxmlformats.org/officeDocument/2006/relationships/slide" Target="slide60.xml"/><Relationship Id="rId10" Type="http://schemas.openxmlformats.org/officeDocument/2006/relationships/image" Target="../media/image67.png"/><Relationship Id="rId19" Type="http://schemas.openxmlformats.org/officeDocument/2006/relationships/slide" Target="slide64.xml"/><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slide" Target="slide59.xml"/></Relationships>
</file>

<file path=ppt/slides/_rels/slide1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slide" Target="slide67.xml"/><Relationship Id="rId4" Type="http://schemas.openxmlformats.org/officeDocument/2006/relationships/slide" Target="slide66.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71.svg"/></Relationships>
</file>

<file path=ppt/slides/_rels/slide1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73.svg"/></Relationships>
</file>

<file path=ppt/slides/_rels/slide1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75.svg"/></Relationships>
</file>

<file path=ppt/slides/_rels/slide1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77.svg"/></Relationships>
</file>

<file path=ppt/slides/_rels/slide1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79.sv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hyperlink" Target="https://www.facebook.com/AuditServiseAS/" TargetMode="External"/><Relationship Id="rId18" Type="http://schemas.openxmlformats.org/officeDocument/2006/relationships/image" Target="../media/image11.png"/><Relationship Id="rId26" Type="http://schemas.openxmlformats.org/officeDocument/2006/relationships/image" Target="../media/image5.png"/><Relationship Id="rId3" Type="http://schemas.openxmlformats.org/officeDocument/2006/relationships/hyperlink" Target="https://auditservice.pro/" TargetMode="External"/><Relationship Id="rId21" Type="http://schemas.openxmlformats.org/officeDocument/2006/relationships/hyperlink" Target="https://chat.whatsapp.com/I22suPJSmmU6uyI7SA2MO5" TargetMode="External"/><Relationship Id="rId7" Type="http://schemas.openxmlformats.org/officeDocument/2006/relationships/hyperlink" Target="https://join.skype.com/invite/pbifpWBrLmSu" TargetMode="External"/><Relationship Id="rId12" Type="http://schemas.openxmlformats.org/officeDocument/2006/relationships/image" Target="../media/image8.png"/><Relationship Id="rId17" Type="http://schemas.openxmlformats.org/officeDocument/2006/relationships/hyperlink" Target="https://ok.ru/group/59042038808681" TargetMode="External"/><Relationship Id="rId25" Type="http://schemas.openxmlformats.org/officeDocument/2006/relationships/image" Target="../media/image4.png"/><Relationship Id="rId2" Type="http://schemas.openxmlformats.org/officeDocument/2006/relationships/image" Target="../media/image1.png"/><Relationship Id="rId16" Type="http://schemas.openxmlformats.org/officeDocument/2006/relationships/image" Target="../media/image10.png"/><Relationship Id="rId20"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hyperlink" Target="https://t.me/auditservices" TargetMode="External"/><Relationship Id="rId24" Type="http://schemas.openxmlformats.org/officeDocument/2006/relationships/image" Target="../media/image14.png"/><Relationship Id="rId5" Type="http://schemas.openxmlformats.org/officeDocument/2006/relationships/hyperlink" Target="https://yandex.ru/maps/194/saratov/?ll=46.027921%2C51.541286&amp;mode=search&amp;oid=46719728733&amp;ol=biz&amp;z=18" TargetMode="External"/><Relationship Id="rId15" Type="http://schemas.openxmlformats.org/officeDocument/2006/relationships/hyperlink" Target="https://www.instagram.com/AuditService_S/" TargetMode="External"/><Relationship Id="rId23" Type="http://schemas.openxmlformats.org/officeDocument/2006/relationships/hyperlink" Target="https://invite.viber.com/?g2=AQAH4D1pXah1X0x2m%2FPfOI4iamUgQWV5Xynhb3Qus%2BeLZ4DDHd5%2BptXOppxEpKWr&amp;lang=ru" TargetMode="External"/><Relationship Id="rId10" Type="http://schemas.openxmlformats.org/officeDocument/2006/relationships/image" Target="../media/image7.png"/><Relationship Id="rId19" Type="http://schemas.openxmlformats.org/officeDocument/2006/relationships/hyperlink" Target="https://vk.com/auditservicesaratov" TargetMode="External"/><Relationship Id="rId4" Type="http://schemas.openxmlformats.org/officeDocument/2006/relationships/image" Target="../media/image2.png"/><Relationship Id="rId9" Type="http://schemas.openxmlformats.org/officeDocument/2006/relationships/hyperlink" Target="https://twitter.com/service_audit" TargetMode="External"/><Relationship Id="rId14" Type="http://schemas.openxmlformats.org/officeDocument/2006/relationships/image" Target="../media/image9.png"/><Relationship Id="rId22"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1.svg"/></Relationships>
</file>

<file path=ppt/slides/_rels/slide2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3.svg"/></Relationships>
</file>

<file path=ppt/slides/_rels/slide2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5.svg"/></Relationships>
</file>

<file path=ppt/slides/_rels/slide2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7.sv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9.sv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1.svg"/></Relationships>
</file>

<file path=ppt/slides/_rels/slide2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3.svg"/></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slide" Target="slide5.xml"/><Relationship Id="rId18" Type="http://schemas.openxmlformats.org/officeDocument/2006/relationships/slide" Target="slide10.xml"/><Relationship Id="rId3" Type="http://schemas.openxmlformats.org/officeDocument/2006/relationships/image" Target="../media/image21.png"/><Relationship Id="rId21" Type="http://schemas.openxmlformats.org/officeDocument/2006/relationships/slide" Target="slide13.xml"/><Relationship Id="rId7" Type="http://schemas.openxmlformats.org/officeDocument/2006/relationships/image" Target="../media/image25.png"/><Relationship Id="rId12" Type="http://schemas.openxmlformats.org/officeDocument/2006/relationships/slide" Target="slide4.xml"/><Relationship Id="rId17" Type="http://schemas.openxmlformats.org/officeDocument/2006/relationships/slide" Target="slide9.xml"/><Relationship Id="rId2" Type="http://schemas.openxmlformats.org/officeDocument/2006/relationships/image" Target="../media/image20.png"/><Relationship Id="rId16" Type="http://schemas.openxmlformats.org/officeDocument/2006/relationships/slide" Target="slide8.xml"/><Relationship Id="rId20" Type="http://schemas.openxmlformats.org/officeDocument/2006/relationships/slide" Target="slide12.xml"/><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slide" Target="slide7.xml"/><Relationship Id="rId10" Type="http://schemas.openxmlformats.org/officeDocument/2006/relationships/image" Target="../media/image28.png"/><Relationship Id="rId19" Type="http://schemas.openxmlformats.org/officeDocument/2006/relationships/slide" Target="slide11.xml"/><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slide" Target="slide6.xml"/></Relationships>
</file>

<file path=ppt/slides/_rels/slide3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5.svg"/></Relationships>
</file>

<file path=ppt/slides/_rels/slide3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7.svg"/></Relationships>
</file>

<file path=ppt/slides/_rels/slide3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9.svg"/></Relationships>
</file>

<file path=ppt/slides/_rels/slide3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01.svg"/></Relationships>
</file>

<file path=ppt/slides/_rels/slide3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03.svg"/></Relationships>
</file>

<file path=ppt/slides/_rels/slide3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05.svg"/></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07.sv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17.xml"/><Relationship Id="rId18" Type="http://schemas.openxmlformats.org/officeDocument/2006/relationships/slide" Target="slide22.xml"/><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slide" Target="slide16.xml"/><Relationship Id="rId17" Type="http://schemas.openxmlformats.org/officeDocument/2006/relationships/slide" Target="slide21.xml"/><Relationship Id="rId2" Type="http://schemas.openxmlformats.org/officeDocument/2006/relationships/image" Target="../media/image30.png"/><Relationship Id="rId16" Type="http://schemas.openxmlformats.org/officeDocument/2006/relationships/slide" Target="slide20.xml"/><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slide" Target="slide15.xml"/><Relationship Id="rId5" Type="http://schemas.openxmlformats.org/officeDocument/2006/relationships/image" Target="../media/image33.png"/><Relationship Id="rId15" Type="http://schemas.openxmlformats.org/officeDocument/2006/relationships/slide" Target="slide19.xml"/><Relationship Id="rId10" Type="http://schemas.openxmlformats.org/officeDocument/2006/relationships/image" Target="../media/image38.png"/><Relationship Id="rId19" Type="http://schemas.openxmlformats.org/officeDocument/2006/relationships/slide" Target="slide23.xml"/><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slide" Target="slide18.xml"/></Relationships>
</file>

<file path=ppt/slides/_rels/slide4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09.svg"/></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11.svg"/></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13.svg"/></Relationships>
</file>

<file path=ppt/slides/_rels/slide45.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15.svg"/></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17.svg"/></Relationships>
</file>

<file path=ppt/slides/_rels/slide4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19.svg"/></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slide" Target="slide28.xml"/><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slide" Target="slide27.xml"/><Relationship Id="rId5" Type="http://schemas.openxmlformats.org/officeDocument/2006/relationships/slide" Target="slide25.xml"/><Relationship Id="rId4" Type="http://schemas.openxmlformats.org/officeDocument/2006/relationships/image" Target="../media/image41.png"/></Relationships>
</file>

<file path=ppt/slides/_rels/slide5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21.svg"/></Relationships>
</file>

<file path=ppt/slides/_rels/slide5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23.svg"/></Relationships>
</file>

<file path=ppt/slides/_rels/slide52.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25.sv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27.svg"/></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4.xml"/></Relationships>
</file>

<file path=ppt/slides/_rels/slide5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29.svg"/></Relationships>
</file>

<file path=ppt/slides/_rels/slide57.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31.svg"/></Relationships>
</file>

<file path=ppt/slides/_rels/slide58.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33.svg"/></Relationships>
</file>

<file path=ppt/slides/_rels/slide59.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35.svg"/></Relationships>
</file>

<file path=ppt/slides/_rels/slide6.xml.rels><?xml version="1.0" encoding="UTF-8" standalone="yes"?>
<Relationships xmlns="http://schemas.openxmlformats.org/package/2006/relationships"><Relationship Id="rId8" Type="http://schemas.openxmlformats.org/officeDocument/2006/relationships/slide" Target="slide30.xml"/><Relationship Id="rId13" Type="http://schemas.openxmlformats.org/officeDocument/2006/relationships/slide" Target="slide35.xml"/><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slide" Target="slide34.xml"/><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11" Type="http://schemas.openxmlformats.org/officeDocument/2006/relationships/slide" Target="slide33.xml"/><Relationship Id="rId5" Type="http://schemas.openxmlformats.org/officeDocument/2006/relationships/image" Target="../media/image45.png"/><Relationship Id="rId10" Type="http://schemas.openxmlformats.org/officeDocument/2006/relationships/slide" Target="slide32.xml"/><Relationship Id="rId4" Type="http://schemas.openxmlformats.org/officeDocument/2006/relationships/image" Target="../media/image44.png"/><Relationship Id="rId9" Type="http://schemas.openxmlformats.org/officeDocument/2006/relationships/slide" Target="slide31.xml"/></Relationships>
</file>

<file path=ppt/slides/_rels/slide6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37.svg"/></Relationships>
</file>

<file path=ppt/slides/_rels/slide6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7.svg"/></Relationships>
</file>

<file path=ppt/slides/_rels/slide62.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39.svg"/></Relationships>
</file>

<file path=ppt/slides/_rels/slide6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41.svg"/></Relationships>
</file>

<file path=ppt/slides/_rels/slide6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4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5.svg"/><Relationship Id="rId5" Type="http://schemas.openxmlformats.org/officeDocument/2006/relationships/image" Target="../media/image144.png"/><Relationship Id="rId4" Type="http://schemas.openxmlformats.org/officeDocument/2006/relationships/image" Target="../media/image143.svg"/></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4.xml"/></Relationships>
</file>

<file path=ppt/slides/_rels/slide66.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47.svg"/></Relationships>
</file>

<file path=ppt/slides/_rels/slide67.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49.svg"/></Relationships>
</file>

<file path=ppt/slides/_rels/slide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slide" Target="slide40.xml"/><Relationship Id="rId4" Type="http://schemas.openxmlformats.org/officeDocument/2006/relationships/slide" Target="slide37.xml"/></Relationships>
</file>

<file path=ppt/slides/_rels/slide8.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slide" Target="slide45.xml"/><Relationship Id="rId4" Type="http://schemas.openxmlformats.org/officeDocument/2006/relationships/slide" Target="slide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sp>
        <p:nvSpPr>
          <p:cNvPr id="3" name="AutoShape 3"/>
          <p:cNvSpPr/>
          <p:nvPr/>
        </p:nvSpPr>
        <p:spPr>
          <a:xfrm>
            <a:off x="0" y="8793207"/>
            <a:ext cx="18288000" cy="1493793"/>
          </a:xfrm>
          <a:prstGeom prst="rect">
            <a:avLst/>
          </a:prstGeom>
          <a:solidFill>
            <a:srgbClr val="3F45D7"/>
          </a:solidFill>
        </p:spPr>
      </p:sp>
      <p:sp>
        <p:nvSpPr>
          <p:cNvPr id="4" name="TextBox 4"/>
          <p:cNvSpPr txBox="1"/>
          <p:nvPr/>
        </p:nvSpPr>
        <p:spPr>
          <a:xfrm>
            <a:off x="208499" y="5297041"/>
            <a:ext cx="6362700" cy="349906"/>
          </a:xfrm>
          <a:prstGeom prst="rect">
            <a:avLst/>
          </a:prstGeom>
        </p:spPr>
        <p:txBody>
          <a:bodyPr wrap="square" lIns="0" tIns="0" rIns="0" bIns="0" rtlCol="0" anchor="t">
            <a:spAutoFit/>
          </a:bodyPr>
          <a:lstStyle/>
          <a:p>
            <a:pPr algn="l">
              <a:lnSpc>
                <a:spcPts val="2940"/>
              </a:lnSpc>
            </a:pPr>
            <a:r>
              <a:rPr lang="en-US" sz="2100" dirty="0">
                <a:solidFill>
                  <a:srgbClr val="3F45D7"/>
                </a:solidFill>
                <a:latin typeface="Open Sans"/>
              </a:rPr>
              <a:t>Подготовлено специалистами АУДИТ-СЕРВИС-С</a:t>
            </a:r>
          </a:p>
        </p:txBody>
      </p:sp>
      <p:sp>
        <p:nvSpPr>
          <p:cNvPr id="5" name="TextBox 5"/>
          <p:cNvSpPr txBox="1"/>
          <p:nvPr/>
        </p:nvSpPr>
        <p:spPr>
          <a:xfrm>
            <a:off x="208499" y="2552700"/>
            <a:ext cx="12230100" cy="2744341"/>
          </a:xfrm>
          <a:prstGeom prst="rect">
            <a:avLst/>
          </a:prstGeom>
        </p:spPr>
        <p:txBody>
          <a:bodyPr wrap="square" lIns="0" tIns="0" rIns="0" bIns="0" rtlCol="0" anchor="t">
            <a:spAutoFit/>
          </a:bodyPr>
          <a:lstStyle/>
          <a:p>
            <a:pPr algn="l">
              <a:lnSpc>
                <a:spcPts val="10656"/>
              </a:lnSpc>
            </a:pPr>
            <a:r>
              <a:rPr lang="en-US" sz="9600" dirty="0">
                <a:solidFill>
                  <a:srgbClr val="000000"/>
                </a:solidFill>
                <a:latin typeface="Open Sans Bold"/>
              </a:rPr>
              <a:t>ОБЗОР ОСНОВНЫХ ИЗМЕНЕНИЙ</a:t>
            </a:r>
            <a:r>
              <a:rPr lang="ru-RU" sz="9600" dirty="0">
                <a:solidFill>
                  <a:srgbClr val="000000"/>
                </a:solidFill>
                <a:latin typeface="Open Sans Bold"/>
              </a:rPr>
              <a:t> </a:t>
            </a:r>
            <a:r>
              <a:rPr lang="en-US" sz="9600" dirty="0">
                <a:solidFill>
                  <a:srgbClr val="000000"/>
                </a:solidFill>
                <a:latin typeface="Open Sans Bold"/>
              </a:rPr>
              <a:t>2021</a:t>
            </a:r>
          </a:p>
        </p:txBody>
      </p:sp>
      <p:grpSp>
        <p:nvGrpSpPr>
          <p:cNvPr id="6" name="Group 6"/>
          <p:cNvGrpSpPr/>
          <p:nvPr/>
        </p:nvGrpSpPr>
        <p:grpSpPr>
          <a:xfrm>
            <a:off x="1028700" y="0"/>
            <a:ext cx="3821076" cy="1494171"/>
            <a:chOff x="0" y="0"/>
            <a:chExt cx="5094768" cy="1992228"/>
          </a:xfrm>
        </p:grpSpPr>
        <p:pic>
          <p:nvPicPr>
            <p:cNvPr id="7" name="Picture 7"/>
            <p:cNvPicPr>
              <a:picLocks noChangeAspect="1"/>
            </p:cNvPicPr>
            <p:nvPr/>
          </p:nvPicPr>
          <p:blipFill>
            <a:blip r:embed="rId2"/>
            <a:srcRect t="27" b="27"/>
            <a:stretch>
              <a:fillRect/>
            </a:stretch>
          </p:blipFill>
          <p:spPr>
            <a:xfrm>
              <a:off x="0" y="0"/>
              <a:ext cx="5094768" cy="1992228"/>
            </a:xfrm>
            <a:prstGeom prst="rect">
              <a:avLst/>
            </a:prstGeom>
          </p:spPr>
        </p:pic>
      </p:grpSp>
      <p:pic>
        <p:nvPicPr>
          <p:cNvPr id="12" name="Рисунок 11">
            <a:hlinkClick r:id="rId3"/>
            <a:extLst>
              <a:ext uri="{FF2B5EF4-FFF2-40B4-BE49-F238E27FC236}">
                <a16:creationId xmlns:a16="http://schemas.microsoft.com/office/drawing/2014/main" id="{906AE478-8356-4257-AD48-29674E7631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81447" y="9194584"/>
            <a:ext cx="771536" cy="771536"/>
          </a:xfrm>
          <a:prstGeom prst="rect">
            <a:avLst/>
          </a:prstGeom>
        </p:spPr>
      </p:pic>
      <p:pic>
        <p:nvPicPr>
          <p:cNvPr id="14" name="Рисунок 13">
            <a:hlinkClick r:id="rId5"/>
            <a:extLst>
              <a:ext uri="{FF2B5EF4-FFF2-40B4-BE49-F238E27FC236}">
                <a16:creationId xmlns:a16="http://schemas.microsoft.com/office/drawing/2014/main" id="{E2653202-85E7-4B73-82B0-8CDD80B5017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63391" y="9195720"/>
            <a:ext cx="770400" cy="770400"/>
          </a:xfrm>
          <a:prstGeom prst="rect">
            <a:avLst/>
          </a:prstGeom>
        </p:spPr>
      </p:pic>
      <p:pic>
        <p:nvPicPr>
          <p:cNvPr id="16" name="Рисунок 15">
            <a:extLst>
              <a:ext uri="{FF2B5EF4-FFF2-40B4-BE49-F238E27FC236}">
                <a16:creationId xmlns:a16="http://schemas.microsoft.com/office/drawing/2014/main" id="{B565E491-6A06-4765-A616-840E46A6A158}"/>
              </a:ext>
            </a:extLst>
          </p:cNvPr>
          <p:cNvPicPr>
            <a:picLocks noChangeAspect="1"/>
          </p:cNvPicPr>
          <p:nvPr/>
        </p:nvPicPr>
        <p:blipFill>
          <a:blip r:embed="rId7"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17" name="TextBox 16">
            <a:extLst>
              <a:ext uri="{FF2B5EF4-FFF2-40B4-BE49-F238E27FC236}">
                <a16:creationId xmlns:a16="http://schemas.microsoft.com/office/drawing/2014/main" id="{3922DB6F-17CE-4DE1-B0F0-D73FA3CDCD28}"/>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9" name="TextBox 18">
            <a:extLst>
              <a:ext uri="{FF2B5EF4-FFF2-40B4-BE49-F238E27FC236}">
                <a16:creationId xmlns:a16="http://schemas.microsoft.com/office/drawing/2014/main" id="{C79DED59-9D02-4F33-9440-EAB43D428ABA}"/>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21" name="Рисунок 20">
            <a:extLst>
              <a:ext uri="{FF2B5EF4-FFF2-40B4-BE49-F238E27FC236}">
                <a16:creationId xmlns:a16="http://schemas.microsoft.com/office/drawing/2014/main" id="{58956831-3530-4CF1-9DD8-46C1CAF7A602}"/>
              </a:ext>
            </a:extLst>
          </p:cNvPr>
          <p:cNvPicPr>
            <a:picLocks noChangeAspect="1"/>
          </p:cNvPicPr>
          <p:nvPr/>
        </p:nvPicPr>
        <p:blipFill>
          <a:blip r:embed="rId8"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pic>
        <p:nvPicPr>
          <p:cNvPr id="23" name="Рисунок 22">
            <a:hlinkClick r:id="rId9"/>
            <a:extLst>
              <a:ext uri="{FF2B5EF4-FFF2-40B4-BE49-F238E27FC236}">
                <a16:creationId xmlns:a16="http://schemas.microsoft.com/office/drawing/2014/main" id="{1E23DEEC-5A7D-4525-8AD6-969DB1AE461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147434" y="9195720"/>
            <a:ext cx="770400" cy="770400"/>
          </a:xfrm>
          <a:prstGeom prst="rect">
            <a:avLst/>
          </a:prstGeom>
        </p:spPr>
      </p:pic>
      <p:pic>
        <p:nvPicPr>
          <p:cNvPr id="25" name="Рисунок 24">
            <a:hlinkClick r:id="rId11"/>
            <a:extLst>
              <a:ext uri="{FF2B5EF4-FFF2-40B4-BE49-F238E27FC236}">
                <a16:creationId xmlns:a16="http://schemas.microsoft.com/office/drawing/2014/main" id="{7416F2C6-4BE9-4CE8-8159-1C2B631DF5B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031477" y="9205387"/>
            <a:ext cx="770400" cy="770400"/>
          </a:xfrm>
          <a:prstGeom prst="rect">
            <a:avLst/>
          </a:prstGeom>
        </p:spPr>
      </p:pic>
      <p:pic>
        <p:nvPicPr>
          <p:cNvPr id="27" name="Рисунок 26">
            <a:hlinkClick r:id="rId13"/>
            <a:extLst>
              <a:ext uri="{FF2B5EF4-FFF2-40B4-BE49-F238E27FC236}">
                <a16:creationId xmlns:a16="http://schemas.microsoft.com/office/drawing/2014/main" id="{568E5DEB-98FA-4C78-93D9-0BE03380AC49}"/>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3912285" y="9205387"/>
            <a:ext cx="770400" cy="770400"/>
          </a:xfrm>
          <a:prstGeom prst="rect">
            <a:avLst/>
          </a:prstGeom>
        </p:spPr>
      </p:pic>
      <p:pic>
        <p:nvPicPr>
          <p:cNvPr id="29" name="Рисунок 28">
            <a:hlinkClick r:id="rId15"/>
            <a:extLst>
              <a:ext uri="{FF2B5EF4-FFF2-40B4-BE49-F238E27FC236}">
                <a16:creationId xmlns:a16="http://schemas.microsoft.com/office/drawing/2014/main" id="{CC57D8F6-AB3B-4710-8287-0FF3AADE0340}"/>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4799563" y="9205387"/>
            <a:ext cx="770400" cy="770400"/>
          </a:xfrm>
          <a:prstGeom prst="rect">
            <a:avLst/>
          </a:prstGeom>
        </p:spPr>
      </p:pic>
      <p:pic>
        <p:nvPicPr>
          <p:cNvPr id="31" name="Рисунок 30">
            <a:hlinkClick r:id="rId17"/>
            <a:extLst>
              <a:ext uri="{FF2B5EF4-FFF2-40B4-BE49-F238E27FC236}">
                <a16:creationId xmlns:a16="http://schemas.microsoft.com/office/drawing/2014/main" id="{E2ECA2AF-3B07-47E5-ADA2-001ECA7E7096}"/>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5680371" y="9237625"/>
            <a:ext cx="770400" cy="770400"/>
          </a:xfrm>
          <a:prstGeom prst="rect">
            <a:avLst/>
          </a:prstGeom>
        </p:spPr>
      </p:pic>
      <p:pic>
        <p:nvPicPr>
          <p:cNvPr id="33" name="Рисунок 32">
            <a:hlinkClick r:id="rId19"/>
            <a:extLst>
              <a:ext uri="{FF2B5EF4-FFF2-40B4-BE49-F238E27FC236}">
                <a16:creationId xmlns:a16="http://schemas.microsoft.com/office/drawing/2014/main" id="{23AF8086-D2E8-4EEC-8AF4-51A15CBAA0C5}"/>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6556469" y="9237625"/>
            <a:ext cx="770400" cy="770400"/>
          </a:xfrm>
          <a:prstGeom prst="rect">
            <a:avLst/>
          </a:prstGeom>
        </p:spPr>
      </p:pic>
      <p:pic>
        <p:nvPicPr>
          <p:cNvPr id="35" name="Рисунок 34">
            <a:hlinkClick r:id="rId21"/>
            <a:extLst>
              <a:ext uri="{FF2B5EF4-FFF2-40B4-BE49-F238E27FC236}">
                <a16:creationId xmlns:a16="http://schemas.microsoft.com/office/drawing/2014/main" id="{BAD76F04-D7E6-4AE8-91B5-AC5741F0A84D}"/>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7159355" y="9050587"/>
            <a:ext cx="1080000" cy="1080000"/>
          </a:xfrm>
          <a:prstGeom prst="rect">
            <a:avLst/>
          </a:prstGeom>
        </p:spPr>
      </p:pic>
      <p:sp>
        <p:nvSpPr>
          <p:cNvPr id="36" name="TextBox 4">
            <a:extLst>
              <a:ext uri="{FF2B5EF4-FFF2-40B4-BE49-F238E27FC236}">
                <a16:creationId xmlns:a16="http://schemas.microsoft.com/office/drawing/2014/main" id="{26782F14-2D0D-42A9-9D92-6596FA47D63B}"/>
              </a:ext>
            </a:extLst>
          </p:cNvPr>
          <p:cNvSpPr txBox="1"/>
          <p:nvPr/>
        </p:nvSpPr>
        <p:spPr>
          <a:xfrm>
            <a:off x="208499" y="9244393"/>
            <a:ext cx="8284749" cy="771558"/>
          </a:xfrm>
          <a:prstGeom prst="rect">
            <a:avLst/>
          </a:prstGeom>
        </p:spPr>
        <p:txBody>
          <a:bodyPr wrap="square" lIns="0" tIns="0" rIns="0" bIns="0" rtlCol="0" anchor="t">
            <a:spAutoFit/>
          </a:bodyPr>
          <a:lstStyle/>
          <a:p>
            <a:pPr algn="just">
              <a:lnSpc>
                <a:spcPts val="2000"/>
              </a:lnSpc>
            </a:pPr>
            <a:r>
              <a:rPr lang="ru-RU" sz="2000" dirty="0">
                <a:solidFill>
                  <a:srgbClr val="F8F7F0"/>
                </a:solidFill>
                <a:latin typeface="Open Sans"/>
              </a:rPr>
              <a:t>Если у вас возникли вопросы по изменениям законодательства, вы можете обратиться к нам за </a:t>
            </a:r>
            <a:r>
              <a:rPr lang="ru-RU" sz="2000" b="1" dirty="0">
                <a:solidFill>
                  <a:srgbClr val="F8F7F0"/>
                </a:solidFill>
                <a:effectLst>
                  <a:outerShdw blurRad="38100" dist="38100" dir="2700000" algn="tl">
                    <a:srgbClr val="000000">
                      <a:alpha val="43137"/>
                    </a:srgbClr>
                  </a:outerShdw>
                </a:effectLst>
                <a:latin typeface="Open Sans"/>
              </a:rPr>
              <a:t>бесплатной</a:t>
            </a:r>
            <a:r>
              <a:rPr lang="ru-RU" sz="2000" dirty="0">
                <a:solidFill>
                  <a:srgbClr val="F8F7F0"/>
                </a:solidFill>
                <a:latin typeface="Open Sans"/>
              </a:rPr>
              <a:t> консультацией по указанному телефону, или написать в наши мессенджеры </a:t>
            </a:r>
            <a:endParaRPr lang="en-US" sz="2000" dirty="0">
              <a:solidFill>
                <a:srgbClr val="F8F7F0"/>
              </a:solidFill>
              <a:latin typeface="Open Sans"/>
            </a:endParaRPr>
          </a:p>
        </p:txBody>
      </p:sp>
      <p:pic>
        <p:nvPicPr>
          <p:cNvPr id="38" name="Рисунок 37">
            <a:hlinkClick r:id="rId23"/>
            <a:extLst>
              <a:ext uri="{FF2B5EF4-FFF2-40B4-BE49-F238E27FC236}">
                <a16:creationId xmlns:a16="http://schemas.microsoft.com/office/drawing/2014/main" id="{BD11FE14-497F-4DCF-BA28-27DDA39457A1}"/>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8610126" y="9239313"/>
            <a:ext cx="770400" cy="770400"/>
          </a:xfrm>
          <a:prstGeom prst="rect">
            <a:avLst/>
          </a:prstGeom>
        </p:spPr>
      </p:pic>
      <p:pic>
        <p:nvPicPr>
          <p:cNvPr id="40" name="Рисунок 39">
            <a:hlinkClick r:id="rId25"/>
            <a:extLst>
              <a:ext uri="{FF2B5EF4-FFF2-40B4-BE49-F238E27FC236}">
                <a16:creationId xmlns:a16="http://schemas.microsoft.com/office/drawing/2014/main" id="{AE1B1662-EFC1-402F-BE7F-A5731336A18A}"/>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9497404" y="9239313"/>
            <a:ext cx="770400" cy="770400"/>
          </a:xfrm>
          <a:prstGeom prst="rect">
            <a:avLst/>
          </a:prstGeom>
        </p:spPr>
      </p:pic>
      <p:sp>
        <p:nvSpPr>
          <p:cNvPr id="24" name="TextBox 4">
            <a:extLst>
              <a:ext uri="{FF2B5EF4-FFF2-40B4-BE49-F238E27FC236}">
                <a16:creationId xmlns:a16="http://schemas.microsoft.com/office/drawing/2014/main" id="{18914C17-AAF7-4BDD-A031-CEE9CBD37EB5}"/>
              </a:ext>
            </a:extLst>
          </p:cNvPr>
          <p:cNvSpPr txBox="1"/>
          <p:nvPr/>
        </p:nvSpPr>
        <p:spPr>
          <a:xfrm>
            <a:off x="10626995" y="10038592"/>
            <a:ext cx="5579363" cy="258597"/>
          </a:xfrm>
          <a:prstGeom prst="rect">
            <a:avLst/>
          </a:prstGeom>
        </p:spPr>
        <p:txBody>
          <a:bodyPr wrap="square" lIns="0" tIns="0" rIns="0" bIns="0" rtlCol="0" anchor="t">
            <a:spAutoFit/>
          </a:bodyPr>
          <a:lstStyle/>
          <a:p>
            <a:pPr algn="just">
              <a:lnSpc>
                <a:spcPts val="2000"/>
              </a:lnSpc>
            </a:pPr>
            <a:r>
              <a:rPr lang="ru-RU" sz="2000" dirty="0">
                <a:solidFill>
                  <a:srgbClr val="F8F7F0"/>
                </a:solidFill>
                <a:latin typeface="Open Sans"/>
              </a:rPr>
              <a:t>Переход по гиперссылкам на сайт и соцсети</a:t>
            </a:r>
            <a:endParaRPr lang="en-US" sz="2000" dirty="0">
              <a:solidFill>
                <a:srgbClr val="F8F7F0"/>
              </a:solidFill>
              <a:latin typeface="Open Sans"/>
            </a:endParaRPr>
          </a:p>
        </p:txBody>
      </p:sp>
      <p:grpSp>
        <p:nvGrpSpPr>
          <p:cNvPr id="26" name="Group 2">
            <a:extLst>
              <a:ext uri="{FF2B5EF4-FFF2-40B4-BE49-F238E27FC236}">
                <a16:creationId xmlns:a16="http://schemas.microsoft.com/office/drawing/2014/main" id="{506A48E0-A3B6-41E8-A833-AB1088C07169}"/>
              </a:ext>
            </a:extLst>
          </p:cNvPr>
          <p:cNvGrpSpPr>
            <a:grpSpLocks noChangeAspect="1"/>
          </p:cNvGrpSpPr>
          <p:nvPr/>
        </p:nvGrpSpPr>
        <p:grpSpPr>
          <a:xfrm>
            <a:off x="208499" y="5848227"/>
            <a:ext cx="2322296" cy="2322287"/>
            <a:chOff x="0" y="0"/>
            <a:chExt cx="6350000" cy="6349975"/>
          </a:xfrm>
        </p:grpSpPr>
        <p:sp>
          <p:nvSpPr>
            <p:cNvPr id="28" name="Freeform 3">
              <a:extLst>
                <a:ext uri="{FF2B5EF4-FFF2-40B4-BE49-F238E27FC236}">
                  <a16:creationId xmlns:a16="http://schemas.microsoft.com/office/drawing/2014/main" id="{CEFB87B5-7BD3-4E46-ABA2-A400B4BA591D}"/>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7"/>
              <a:stretch>
                <a:fillRect/>
              </a:stretch>
            </a:blipFill>
          </p:spPr>
        </p:sp>
      </p:grpSp>
      <p:grpSp>
        <p:nvGrpSpPr>
          <p:cNvPr id="30" name="Group 4">
            <a:extLst>
              <a:ext uri="{FF2B5EF4-FFF2-40B4-BE49-F238E27FC236}">
                <a16:creationId xmlns:a16="http://schemas.microsoft.com/office/drawing/2014/main" id="{8CD3E230-44C8-48D9-B9AB-2CF0BA15FD20}"/>
              </a:ext>
            </a:extLst>
          </p:cNvPr>
          <p:cNvGrpSpPr>
            <a:grpSpLocks noChangeAspect="1"/>
          </p:cNvGrpSpPr>
          <p:nvPr/>
        </p:nvGrpSpPr>
        <p:grpSpPr>
          <a:xfrm>
            <a:off x="2667000" y="5845880"/>
            <a:ext cx="2322296" cy="2322287"/>
            <a:chOff x="0" y="0"/>
            <a:chExt cx="6350000" cy="6349975"/>
          </a:xfrm>
        </p:grpSpPr>
        <p:sp>
          <p:nvSpPr>
            <p:cNvPr id="32" name="Freeform 5">
              <a:extLst>
                <a:ext uri="{FF2B5EF4-FFF2-40B4-BE49-F238E27FC236}">
                  <a16:creationId xmlns:a16="http://schemas.microsoft.com/office/drawing/2014/main" id="{DAFC3813-5082-452A-A1AF-83F25C2E6799}"/>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8"/>
              <a:stretch>
                <a:fillRect/>
              </a:stretch>
            </a:blipFill>
          </p:spPr>
        </p:sp>
      </p:grpSp>
      <p:grpSp>
        <p:nvGrpSpPr>
          <p:cNvPr id="34" name="Group 6">
            <a:extLst>
              <a:ext uri="{FF2B5EF4-FFF2-40B4-BE49-F238E27FC236}">
                <a16:creationId xmlns:a16="http://schemas.microsoft.com/office/drawing/2014/main" id="{961FE89E-AF77-4EA5-9FF1-C8F5D38E1801}"/>
              </a:ext>
            </a:extLst>
          </p:cNvPr>
          <p:cNvGrpSpPr>
            <a:grpSpLocks noChangeAspect="1"/>
          </p:cNvGrpSpPr>
          <p:nvPr/>
        </p:nvGrpSpPr>
        <p:grpSpPr>
          <a:xfrm>
            <a:off x="5125501" y="5845879"/>
            <a:ext cx="2322296" cy="2322287"/>
            <a:chOff x="0" y="0"/>
            <a:chExt cx="6350000" cy="6349975"/>
          </a:xfrm>
        </p:grpSpPr>
        <p:sp>
          <p:nvSpPr>
            <p:cNvPr id="37" name="Freeform 7">
              <a:extLst>
                <a:ext uri="{FF2B5EF4-FFF2-40B4-BE49-F238E27FC236}">
                  <a16:creationId xmlns:a16="http://schemas.microsoft.com/office/drawing/2014/main" id="{4BC90413-5E9E-405E-BDEF-366E63951592}"/>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9"/>
              <a:stretch>
                <a:fillRect/>
              </a:stretch>
            </a:blipFill>
          </p:spPr>
        </p:sp>
      </p:grpSp>
      <p:grpSp>
        <p:nvGrpSpPr>
          <p:cNvPr id="39" name="Group 8">
            <a:extLst>
              <a:ext uri="{FF2B5EF4-FFF2-40B4-BE49-F238E27FC236}">
                <a16:creationId xmlns:a16="http://schemas.microsoft.com/office/drawing/2014/main" id="{0BC88BC4-9F99-455C-84B8-3541F10445AE}"/>
              </a:ext>
            </a:extLst>
          </p:cNvPr>
          <p:cNvGrpSpPr>
            <a:grpSpLocks noChangeAspect="1"/>
          </p:cNvGrpSpPr>
          <p:nvPr/>
        </p:nvGrpSpPr>
        <p:grpSpPr>
          <a:xfrm flipH="1">
            <a:off x="7584002" y="5845878"/>
            <a:ext cx="2322296" cy="2322287"/>
            <a:chOff x="0" y="0"/>
            <a:chExt cx="6350000" cy="6349975"/>
          </a:xfrm>
        </p:grpSpPr>
        <p:sp>
          <p:nvSpPr>
            <p:cNvPr id="41" name="Freeform 9">
              <a:extLst>
                <a:ext uri="{FF2B5EF4-FFF2-40B4-BE49-F238E27FC236}">
                  <a16:creationId xmlns:a16="http://schemas.microsoft.com/office/drawing/2014/main" id="{73EF39F9-4955-4877-AC76-90AAA24FC1B5}"/>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0"/>
              <a:stretch>
                <a:fillRect/>
              </a:stretch>
            </a:blipFill>
          </p:spPr>
        </p:sp>
      </p:grpSp>
      <p:sp>
        <p:nvSpPr>
          <p:cNvPr id="42" name="TextBox 4">
            <a:extLst>
              <a:ext uri="{FF2B5EF4-FFF2-40B4-BE49-F238E27FC236}">
                <a16:creationId xmlns:a16="http://schemas.microsoft.com/office/drawing/2014/main" id="{7AC2A3E0-B61D-4CC6-BF84-84C423122B02}"/>
              </a:ext>
            </a:extLst>
          </p:cNvPr>
          <p:cNvSpPr txBox="1"/>
          <p:nvPr/>
        </p:nvSpPr>
        <p:spPr>
          <a:xfrm>
            <a:off x="208499" y="8226560"/>
            <a:ext cx="2322296" cy="363818"/>
          </a:xfrm>
          <a:prstGeom prst="rect">
            <a:avLst/>
          </a:prstGeom>
        </p:spPr>
        <p:txBody>
          <a:bodyPr wrap="square" lIns="0" tIns="0" rIns="0" bIns="0" rtlCol="0" anchor="t">
            <a:spAutoFit/>
          </a:bodyPr>
          <a:lstStyle/>
          <a:p>
            <a:pPr algn="ctr">
              <a:lnSpc>
                <a:spcPts val="1400"/>
              </a:lnSpc>
            </a:pPr>
            <a:r>
              <a:rPr lang="ru-RU" sz="1600" dirty="0">
                <a:latin typeface="Open Sans"/>
              </a:rPr>
              <a:t>Кудрявцева Светлана</a:t>
            </a:r>
          </a:p>
          <a:p>
            <a:pPr algn="ctr">
              <a:lnSpc>
                <a:spcPts val="1400"/>
              </a:lnSpc>
            </a:pPr>
            <a:r>
              <a:rPr lang="ru-RU" sz="1600" dirty="0">
                <a:latin typeface="Open Sans"/>
              </a:rPr>
              <a:t>Основатель и партнер</a:t>
            </a:r>
            <a:endParaRPr lang="en-US" sz="1600" dirty="0">
              <a:latin typeface="Open Sans"/>
            </a:endParaRPr>
          </a:p>
        </p:txBody>
      </p:sp>
      <p:sp>
        <p:nvSpPr>
          <p:cNvPr id="43" name="TextBox 4">
            <a:extLst>
              <a:ext uri="{FF2B5EF4-FFF2-40B4-BE49-F238E27FC236}">
                <a16:creationId xmlns:a16="http://schemas.microsoft.com/office/drawing/2014/main" id="{78405886-86D3-4621-A484-9DAF9E40C316}"/>
              </a:ext>
            </a:extLst>
          </p:cNvPr>
          <p:cNvSpPr txBox="1"/>
          <p:nvPr/>
        </p:nvSpPr>
        <p:spPr>
          <a:xfrm>
            <a:off x="2667000" y="8226560"/>
            <a:ext cx="2322296" cy="367216"/>
          </a:xfrm>
          <a:prstGeom prst="rect">
            <a:avLst/>
          </a:prstGeom>
        </p:spPr>
        <p:txBody>
          <a:bodyPr wrap="square" lIns="0" tIns="0" rIns="0" bIns="0" rtlCol="0" anchor="t">
            <a:spAutoFit/>
          </a:bodyPr>
          <a:lstStyle/>
          <a:p>
            <a:pPr algn="ctr">
              <a:lnSpc>
                <a:spcPts val="1400"/>
              </a:lnSpc>
            </a:pPr>
            <a:r>
              <a:rPr lang="ru-RU" sz="1600" dirty="0">
                <a:latin typeface="Open Sans"/>
              </a:rPr>
              <a:t>Нечаева Екатерина</a:t>
            </a:r>
          </a:p>
          <a:p>
            <a:pPr algn="ctr">
              <a:lnSpc>
                <a:spcPts val="1400"/>
              </a:lnSpc>
            </a:pPr>
            <a:r>
              <a:rPr lang="ru-RU" sz="1600" dirty="0">
                <a:latin typeface="Open Sans"/>
              </a:rPr>
              <a:t>Директор и партнер</a:t>
            </a:r>
            <a:endParaRPr lang="en-US" sz="1600" dirty="0">
              <a:latin typeface="Open Sans"/>
            </a:endParaRPr>
          </a:p>
        </p:txBody>
      </p:sp>
      <p:sp>
        <p:nvSpPr>
          <p:cNvPr id="44" name="TextBox 4">
            <a:extLst>
              <a:ext uri="{FF2B5EF4-FFF2-40B4-BE49-F238E27FC236}">
                <a16:creationId xmlns:a16="http://schemas.microsoft.com/office/drawing/2014/main" id="{32FF0BEE-78D8-4DC9-AA60-396B71543F46}"/>
              </a:ext>
            </a:extLst>
          </p:cNvPr>
          <p:cNvSpPr txBox="1"/>
          <p:nvPr/>
        </p:nvSpPr>
        <p:spPr>
          <a:xfrm>
            <a:off x="5125501" y="8226560"/>
            <a:ext cx="2322296" cy="546753"/>
          </a:xfrm>
          <a:prstGeom prst="rect">
            <a:avLst/>
          </a:prstGeom>
        </p:spPr>
        <p:txBody>
          <a:bodyPr wrap="square" lIns="0" tIns="0" rIns="0" bIns="0" rtlCol="0" anchor="t">
            <a:spAutoFit/>
          </a:bodyPr>
          <a:lstStyle/>
          <a:p>
            <a:pPr algn="ctr">
              <a:lnSpc>
                <a:spcPts val="1400"/>
              </a:lnSpc>
            </a:pPr>
            <a:r>
              <a:rPr lang="ru-RU" sz="1600" dirty="0">
                <a:latin typeface="Open Sans"/>
              </a:rPr>
              <a:t>Щербакова Светлана</a:t>
            </a:r>
          </a:p>
          <a:p>
            <a:pPr algn="ctr">
              <a:lnSpc>
                <a:spcPts val="1400"/>
              </a:lnSpc>
            </a:pPr>
            <a:r>
              <a:rPr lang="ru-RU" sz="1600" dirty="0">
                <a:latin typeface="Open Sans"/>
              </a:rPr>
              <a:t>Консультант по налогам и сборам</a:t>
            </a:r>
            <a:endParaRPr lang="en-US" sz="1600" dirty="0">
              <a:latin typeface="Open Sans"/>
            </a:endParaRPr>
          </a:p>
        </p:txBody>
      </p:sp>
      <p:sp>
        <p:nvSpPr>
          <p:cNvPr id="45" name="TextBox 4">
            <a:extLst>
              <a:ext uri="{FF2B5EF4-FFF2-40B4-BE49-F238E27FC236}">
                <a16:creationId xmlns:a16="http://schemas.microsoft.com/office/drawing/2014/main" id="{EC48C3EF-530E-4C85-9919-B980233F2A25}"/>
              </a:ext>
            </a:extLst>
          </p:cNvPr>
          <p:cNvSpPr txBox="1"/>
          <p:nvPr/>
        </p:nvSpPr>
        <p:spPr>
          <a:xfrm>
            <a:off x="7584002" y="8219721"/>
            <a:ext cx="2322296" cy="367216"/>
          </a:xfrm>
          <a:prstGeom prst="rect">
            <a:avLst/>
          </a:prstGeom>
        </p:spPr>
        <p:txBody>
          <a:bodyPr wrap="square" lIns="0" tIns="0" rIns="0" bIns="0" rtlCol="0" anchor="t">
            <a:spAutoFit/>
          </a:bodyPr>
          <a:lstStyle/>
          <a:p>
            <a:pPr algn="ctr">
              <a:lnSpc>
                <a:spcPts val="1400"/>
              </a:lnSpc>
            </a:pPr>
            <a:r>
              <a:rPr lang="ru-RU" sz="1600" dirty="0">
                <a:latin typeface="Open Sans"/>
              </a:rPr>
              <a:t>Бочкарева Кристина</a:t>
            </a:r>
          </a:p>
          <a:p>
            <a:pPr algn="ctr">
              <a:lnSpc>
                <a:spcPts val="1400"/>
              </a:lnSpc>
            </a:pPr>
            <a:r>
              <a:rPr lang="ru-RU" sz="1600" dirty="0">
                <a:latin typeface="Open Sans"/>
              </a:rPr>
              <a:t>Ассистент аудитора</a:t>
            </a:r>
            <a:endParaRPr lang="en-US" sz="1600" dirty="0">
              <a:latin typeface="Open Sans"/>
            </a:endParaRPr>
          </a:p>
        </p:txBody>
      </p:sp>
      <p:grpSp>
        <p:nvGrpSpPr>
          <p:cNvPr id="46" name="Group 2">
            <a:extLst>
              <a:ext uri="{FF2B5EF4-FFF2-40B4-BE49-F238E27FC236}">
                <a16:creationId xmlns:a16="http://schemas.microsoft.com/office/drawing/2014/main" id="{E511D532-175C-41F6-8FC8-C06EF0E5243F}"/>
              </a:ext>
            </a:extLst>
          </p:cNvPr>
          <p:cNvGrpSpPr>
            <a:grpSpLocks noChangeAspect="1"/>
          </p:cNvGrpSpPr>
          <p:nvPr/>
        </p:nvGrpSpPr>
        <p:grpSpPr>
          <a:xfrm>
            <a:off x="10048737" y="5845878"/>
            <a:ext cx="2322010" cy="2322000"/>
            <a:chOff x="7163759" y="0"/>
            <a:chExt cx="6350000" cy="6349973"/>
          </a:xfrm>
        </p:grpSpPr>
        <p:sp>
          <p:nvSpPr>
            <p:cNvPr id="47" name="Freeform 3">
              <a:extLst>
                <a:ext uri="{FF2B5EF4-FFF2-40B4-BE49-F238E27FC236}">
                  <a16:creationId xmlns:a16="http://schemas.microsoft.com/office/drawing/2014/main" id="{2664193E-C2F8-46B7-9CC6-761E5FBDB8E3}"/>
                </a:ext>
              </a:extLst>
            </p:cNvPr>
            <p:cNvSpPr/>
            <p:nvPr/>
          </p:nvSpPr>
          <p:spPr>
            <a:xfrm flipH="1">
              <a:off x="7163759" y="0"/>
              <a:ext cx="6350000" cy="6349973"/>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1"/>
              <a:stretch>
                <a:fillRect/>
              </a:stretch>
            </a:blipFill>
          </p:spPr>
        </p:sp>
      </p:grpSp>
      <p:sp>
        <p:nvSpPr>
          <p:cNvPr id="48" name="TextBox 4">
            <a:extLst>
              <a:ext uri="{FF2B5EF4-FFF2-40B4-BE49-F238E27FC236}">
                <a16:creationId xmlns:a16="http://schemas.microsoft.com/office/drawing/2014/main" id="{FB1A25CE-2B7D-4BED-AC33-D78D1F0C51A0}"/>
              </a:ext>
            </a:extLst>
          </p:cNvPr>
          <p:cNvSpPr txBox="1"/>
          <p:nvPr/>
        </p:nvSpPr>
        <p:spPr>
          <a:xfrm>
            <a:off x="10048594" y="8219721"/>
            <a:ext cx="2322296" cy="367216"/>
          </a:xfrm>
          <a:prstGeom prst="rect">
            <a:avLst/>
          </a:prstGeom>
        </p:spPr>
        <p:txBody>
          <a:bodyPr wrap="square" lIns="0" tIns="0" rIns="0" bIns="0" rtlCol="0" anchor="t">
            <a:spAutoFit/>
          </a:bodyPr>
          <a:lstStyle/>
          <a:p>
            <a:pPr algn="ctr">
              <a:lnSpc>
                <a:spcPts val="1400"/>
              </a:lnSpc>
            </a:pPr>
            <a:r>
              <a:rPr lang="ru-RU" sz="1600" dirty="0">
                <a:latin typeface="Open Sans"/>
              </a:rPr>
              <a:t>Полькина Елена</a:t>
            </a:r>
          </a:p>
          <a:p>
            <a:pPr algn="ctr">
              <a:lnSpc>
                <a:spcPts val="1400"/>
              </a:lnSpc>
            </a:pPr>
            <a:r>
              <a:rPr lang="ru-RU" sz="1600" dirty="0">
                <a:latin typeface="Open Sans"/>
              </a:rPr>
              <a:t>Офис менеджер</a:t>
            </a:r>
            <a:endParaRPr lang="en-US" sz="1600" dirty="0">
              <a:latin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suz="http://schemas.microsoft.com/office/powerpoint/2016/summaryzoom" Requires="psuz">
          <p:graphicFrame>
            <p:nvGraphicFramePr>
              <p:cNvPr id="5" name="Интерактивное оглавление 4">
                <a:extLst>
                  <a:ext uri="{FF2B5EF4-FFF2-40B4-BE49-F238E27FC236}">
                    <a16:creationId xmlns:a16="http://schemas.microsoft.com/office/drawing/2014/main" id="{09B41F51-3664-4287-BE91-548C85A14828}"/>
                  </a:ext>
                </a:extLst>
              </p:cNvPr>
              <p:cNvGraphicFramePr>
                <a:graphicFrameLocks noChangeAspect="1"/>
              </p:cNvGraphicFramePr>
              <p:nvPr>
                <p:extLst>
                  <p:ext uri="{D42A27DB-BD31-4B8C-83A1-F6EECF244321}">
                    <p14:modId xmlns:p14="http://schemas.microsoft.com/office/powerpoint/2010/main" val="4134209599"/>
                  </p:ext>
                </p:extLst>
              </p:nvPr>
            </p:nvGraphicFramePr>
            <p:xfrm>
              <a:off x="1346124" y="1733834"/>
              <a:ext cx="15602578" cy="8600459"/>
            </p:xfrm>
            <a:graphic>
              <a:graphicData uri="http://schemas.microsoft.com/office/powerpoint/2016/summaryzoom">
                <psuz:summaryZm>
                  <psuz:summaryZmObj sectionId="{3D75BEF1-4B93-4EB1-ACC2-798739D3CF86}" scaleFactorX="99967">
                    <psuz:zmPr id="{BEBD4C52-B347-4C4B-A5B2-76C7407188FD}" imageType="cover" transitionDur="1000">
                      <p166:blipFill xmlns:p166="http://schemas.microsoft.com/office/powerpoint/2016/6/main">
                        <a:blip r:embed="rId2">
                          <a:extLst>
                            <a:ext uri="{28A0092B-C50C-407E-A947-70E740481C1C}">
                              <a14:useLocalDpi xmlns:a14="http://schemas.microsoft.com/office/drawing/2010/main" val="0"/>
                            </a:ext>
                          </a:extLst>
                        </a:blip>
                        <a:stretch>
                          <a:fillRect/>
                        </a:stretch>
                      </p166:blipFill>
                      <p166:spPr xmlns:p166="http://schemas.microsoft.com/office/powerpoint/2016/6/main">
                        <a:xfrm>
                          <a:off x="649641" y="2325528"/>
                          <a:ext cx="7018843" cy="3949403"/>
                        </a:xfrm>
                        <a:prstGeom prst="rect">
                          <a:avLst/>
                        </a:prstGeom>
                        <a:ln w="3175">
                          <a:solidFill>
                            <a:prstClr val="ltGray"/>
                          </a:solidFill>
                        </a:ln>
                      </p166:spPr>
                    </psuz:zmPr>
                  </psuz:summaryZmObj>
                  <psuz:summaryZmObj sectionId="{57EE1CDE-FD8C-4305-8CFD-FE8A9CB6067A}" scaleFactorX="99967">
                    <psuz:zmPr id="{F34D4EA1-ED98-44E6-95D8-D50EDB1611AB}" imageType="cover" transitionDur="1000">
                      <p166:blipFill xmlns:p166="http://schemas.microsoft.com/office/powerpoint/2016/6/main">
                        <a:blip r:embed="rId3">
                          <a:extLst>
                            <a:ext uri="{28A0092B-C50C-407E-A947-70E740481C1C}">
                              <a14:useLocalDpi xmlns:a14="http://schemas.microsoft.com/office/drawing/2010/main" val="0"/>
                            </a:ext>
                          </a:extLst>
                        </a:blip>
                        <a:stretch>
                          <a:fillRect/>
                        </a:stretch>
                      </p166:blipFill>
                      <p166:spPr xmlns:p166="http://schemas.microsoft.com/office/powerpoint/2016/6/main">
                        <a:xfrm>
                          <a:off x="7934095" y="2325528"/>
                          <a:ext cx="7018843" cy="3949403"/>
                        </a:xfrm>
                        <a:prstGeom prst="rect">
                          <a:avLst/>
                        </a:prstGeom>
                        <a:ln w="3175">
                          <a:solidFill>
                            <a:prstClr val="ltGray"/>
                          </a:solidFill>
                        </a:ln>
                      </p166:spPr>
                    </psuz:zmPr>
                  </psuz:summaryZmObj>
                  <psuz:gridLayout/>
                </psuz:summaryZm>
              </a:graphicData>
            </a:graphic>
          </p:graphicFrame>
        </mc:Choice>
        <mc:Fallback>
          <p:grpSp>
            <p:nvGrpSpPr>
              <p:cNvPr id="5" name="Интерактивное оглавление 4">
                <a:extLst>
                  <a:ext uri="{FF2B5EF4-FFF2-40B4-BE49-F238E27FC236}">
                    <a16:creationId xmlns:a16="http://schemas.microsoft.com/office/drawing/2014/main" id="{09B41F51-3664-4287-BE91-548C85A14828}"/>
                  </a:ext>
                </a:extLst>
              </p:cNvPr>
              <p:cNvGrpSpPr>
                <a:grpSpLocks noGrp="1" noUngrp="1" noRot="1" noChangeAspect="1" noMove="1" noResize="1"/>
              </p:cNvGrpSpPr>
              <p:nvPr/>
            </p:nvGrpSpPr>
            <p:grpSpPr>
              <a:xfrm>
                <a:off x="1346124" y="1733834"/>
                <a:ext cx="15602578" cy="8600459"/>
                <a:chOff x="1346124" y="1733834"/>
                <a:chExt cx="15602578" cy="8600459"/>
              </a:xfrm>
            </p:grpSpPr>
            <p:pic>
              <p:nvPicPr>
                <p:cNvPr id="2" name="Рисунок 2">
                  <a:hlinkClick r:id="rId4" action="ppaction://hlinksldjump"/>
                </p:cNvPr>
                <p:cNvPicPr>
                  <a:picLocks noSelect="1" noRot="1" noChangeAspect="1" noMove="1" noResize="1" noEditPoints="1" noAdjustHandles="1" noChangeArrowheads="1" noChangeShapeType="1"/>
                </p:cNvPicPr>
                <p:nvPr/>
              </p:nvPicPr>
              <p:blipFill>
                <a:blip r:embed="rId2">
                  <a:extLst>
                    <a:ext uri="{28A0092B-C50C-407E-A947-70E740481C1C}">
                      <a14:useLocalDpi xmlns:a14="http://schemas.microsoft.com/office/drawing/2010/main" val="0"/>
                    </a:ext>
                  </a:extLst>
                </a:blip>
                <a:stretch>
                  <a:fillRect/>
                </a:stretch>
              </p:blipFill>
              <p:spPr>
                <a:xfrm>
                  <a:off x="1995765" y="4059362"/>
                  <a:ext cx="7018843" cy="3949403"/>
                </a:xfrm>
                <a:prstGeom prst="rect">
                  <a:avLst/>
                </a:prstGeom>
                <a:ln w="3175">
                  <a:solidFill>
                    <a:prstClr val="ltGray"/>
                  </a:solidFill>
                </a:ln>
              </p:spPr>
            </p:pic>
            <p:pic>
              <p:nvPicPr>
                <p:cNvPr id="3" name="Рисунок 3">
                  <a:hlinkClick r:id="rId5" action="ppaction://hlinksldjump"/>
                </p:cNvPr>
                <p:cNvPicPr>
                  <a:picLocks noSelect="1" noRot="1" noChangeAspect="1" noMove="1" noResize="1" noEditPoints="1" noAdjustHandles="1" noChangeArrowheads="1" noChangeShapeType="1"/>
                </p:cNvPicPr>
                <p:nvPr/>
              </p:nvPicPr>
              <p:blipFill>
                <a:blip r:embed="rId3">
                  <a:extLst>
                    <a:ext uri="{28A0092B-C50C-407E-A947-70E740481C1C}">
                      <a14:useLocalDpi xmlns:a14="http://schemas.microsoft.com/office/drawing/2010/main" val="0"/>
                    </a:ext>
                  </a:extLst>
                </a:blip>
                <a:stretch>
                  <a:fillRect/>
                </a:stretch>
              </p:blipFill>
              <p:spPr>
                <a:xfrm>
                  <a:off x="9280219" y="4059362"/>
                  <a:ext cx="7018843" cy="3949403"/>
                </a:xfrm>
                <a:prstGeom prst="rect">
                  <a:avLst/>
                </a:prstGeom>
                <a:ln w="3175">
                  <a:solidFill>
                    <a:prstClr val="ltGray"/>
                  </a:solidFill>
                </a:ln>
              </p:spPr>
            </p:pic>
          </p:grpSp>
        </mc:Fallback>
      </mc:AlternateContent>
      <p:sp>
        <p:nvSpPr>
          <p:cNvPr id="6" name="TextBox 5">
            <a:extLst>
              <a:ext uri="{FF2B5EF4-FFF2-40B4-BE49-F238E27FC236}">
                <a16:creationId xmlns:a16="http://schemas.microsoft.com/office/drawing/2014/main" id="{EA32FCC5-E609-4EB2-B2D2-A6FDFDCEB55F}"/>
              </a:ext>
            </a:extLst>
          </p:cNvPr>
          <p:cNvSpPr txBox="1"/>
          <p:nvPr/>
        </p:nvSpPr>
        <p:spPr>
          <a:xfrm rot="16200000">
            <a:off x="-4025742" y="4404467"/>
            <a:ext cx="9822505"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ИНТЕРАКТИВНОЕ</a:t>
            </a:r>
            <a:endParaRPr lang="en-US" sz="8600" dirty="0">
              <a:solidFill>
                <a:schemeClr val="bg1">
                  <a:lumMod val="95000"/>
                </a:schemeClr>
              </a:solidFill>
              <a:latin typeface="Open Sans Bold"/>
            </a:endParaRPr>
          </a:p>
        </p:txBody>
      </p:sp>
      <p:sp>
        <p:nvSpPr>
          <p:cNvPr id="7" name="TextBox 6">
            <a:extLst>
              <a:ext uri="{FF2B5EF4-FFF2-40B4-BE49-F238E27FC236}">
                <a16:creationId xmlns:a16="http://schemas.microsoft.com/office/drawing/2014/main" id="{AC8AC2B7-8760-4FB0-BA37-754D005422FD}"/>
              </a:ext>
            </a:extLst>
          </p:cNvPr>
          <p:cNvSpPr txBox="1"/>
          <p:nvPr/>
        </p:nvSpPr>
        <p:spPr>
          <a:xfrm rot="16200000">
            <a:off x="13463925" y="5377154"/>
            <a:ext cx="7877130"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ОГЛАВЛЕНИЕ</a:t>
            </a:r>
            <a:endParaRPr lang="en-US" sz="8600" dirty="0">
              <a:solidFill>
                <a:schemeClr val="bg1">
                  <a:lumMod val="95000"/>
                </a:schemeClr>
              </a:solidFill>
              <a:latin typeface="Open Sans Bold"/>
            </a:endParaRPr>
          </a:p>
        </p:txBody>
      </p:sp>
      <p:sp>
        <p:nvSpPr>
          <p:cNvPr id="8" name="TextBox 6">
            <a:extLst>
              <a:ext uri="{FF2B5EF4-FFF2-40B4-BE49-F238E27FC236}">
                <a16:creationId xmlns:a16="http://schemas.microsoft.com/office/drawing/2014/main" id="{55150C98-2F2A-432D-B052-A868939D5360}"/>
              </a:ext>
            </a:extLst>
          </p:cNvPr>
          <p:cNvSpPr txBox="1"/>
          <p:nvPr/>
        </p:nvSpPr>
        <p:spPr>
          <a:xfrm>
            <a:off x="1771023" y="314370"/>
            <a:ext cx="15011400" cy="1372171"/>
          </a:xfrm>
          <a:prstGeom prst="rect">
            <a:avLst/>
          </a:prstGeom>
        </p:spPr>
        <p:txBody>
          <a:bodyPr wrap="square" lIns="0" tIns="0" rIns="0" bIns="0" rtlCol="0" anchor="t">
            <a:spAutoFit/>
          </a:bodyPr>
          <a:lstStyle/>
          <a:p>
            <a:pPr algn="l">
              <a:lnSpc>
                <a:spcPts val="10656"/>
              </a:lnSpc>
            </a:pPr>
            <a:r>
              <a:rPr lang="ru-RU" sz="9600" dirty="0">
                <a:solidFill>
                  <a:srgbClr val="3F45D7"/>
                </a:solidFill>
                <a:latin typeface="Open Sans Bold"/>
              </a:rPr>
              <a:t>ТРАНСПОРТНЫЙ НАЛОГ</a:t>
            </a:r>
            <a:endParaRPr lang="en-US" sz="9600" dirty="0">
              <a:solidFill>
                <a:srgbClr val="3F45D7"/>
              </a:solidFill>
              <a:latin typeface="Open Sans Bold"/>
            </a:endParaRPr>
          </a:p>
        </p:txBody>
      </p:sp>
    </p:spTree>
    <p:extLst>
      <p:ext uri="{BB962C8B-B14F-4D97-AF65-F5344CB8AC3E}">
        <p14:creationId xmlns:p14="http://schemas.microsoft.com/office/powerpoint/2010/main" val="1037023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suz="http://schemas.microsoft.com/office/powerpoint/2016/summaryzoom" Requires="psuz">
          <p:graphicFrame>
            <p:nvGraphicFramePr>
              <p:cNvPr id="5" name="Интерактивное оглавление 4">
                <a:extLst>
                  <a:ext uri="{FF2B5EF4-FFF2-40B4-BE49-F238E27FC236}">
                    <a16:creationId xmlns:a16="http://schemas.microsoft.com/office/drawing/2014/main" id="{7E283CBB-FF5B-4719-B166-BB9969B12D6D}"/>
                  </a:ext>
                </a:extLst>
              </p:cNvPr>
              <p:cNvGraphicFramePr>
                <a:graphicFrameLocks noChangeAspect="1"/>
              </p:cNvGraphicFramePr>
              <p:nvPr>
                <p:extLst>
                  <p:ext uri="{D42A27DB-BD31-4B8C-83A1-F6EECF244321}">
                    <p14:modId xmlns:p14="http://schemas.microsoft.com/office/powerpoint/2010/main" val="3393491273"/>
                  </p:ext>
                </p:extLst>
              </p:nvPr>
            </p:nvGraphicFramePr>
            <p:xfrm>
              <a:off x="1542423" y="1715071"/>
              <a:ext cx="15203156" cy="8571929"/>
            </p:xfrm>
            <a:graphic>
              <a:graphicData uri="http://schemas.microsoft.com/office/powerpoint/2016/summaryzoom">
                <psuz:summaryZm>
                  <psuz:summaryZmObj sectionId="{941FC3D4-2CF6-4146-8346-ED3DA2AD7DE0}" scaleFactorX="99967">
                    <psuz:zmPr id="{2E8728ED-F453-48D6-ABC0-0C2C863790EA}" imageType="cover" transitionDur="1000">
                      <p166:blipFill xmlns:p166="http://schemas.microsoft.com/office/powerpoint/2016/6/main">
                        <a:blip r:embed="rId2">
                          <a:extLst>
                            <a:ext uri="{28A0092B-C50C-407E-A947-70E740481C1C}">
                              <a14:useLocalDpi xmlns:a14="http://schemas.microsoft.com/office/drawing/2010/main" val="0"/>
                            </a:ext>
                          </a:extLst>
                        </a:blip>
                        <a:stretch>
                          <a:fillRect/>
                        </a:stretch>
                      </p166:blipFill>
                      <p166:spPr xmlns:p166="http://schemas.microsoft.com/office/powerpoint/2016/6/main">
                        <a:xfrm>
                          <a:off x="633010" y="309390"/>
                          <a:ext cx="6839162" cy="3848298"/>
                        </a:xfrm>
                        <a:prstGeom prst="rect">
                          <a:avLst/>
                        </a:prstGeom>
                        <a:ln w="3175">
                          <a:solidFill>
                            <a:prstClr val="ltGray"/>
                          </a:solidFill>
                        </a:ln>
                      </p166:spPr>
                    </psuz:zmPr>
                  </psuz:summaryZmObj>
                  <psuz:summaryZmObj sectionId="{BF686AD0-9675-4821-98DD-0EA5E348AF8E}" scaleFactorY="99619">
                    <psuz:zmPr id="{5FF889A9-B192-4CA7-9049-FFE364DFEEC1}" imageType="cover" transitionDur="1000">
                      <p166:blipFill xmlns:p166="http://schemas.microsoft.com/office/powerpoint/2016/6/main">
                        <a:blip r:embed="rId3">
                          <a:extLst>
                            <a:ext uri="{28A0092B-C50C-407E-A947-70E740481C1C}">
                              <a14:useLocalDpi xmlns:a14="http://schemas.microsoft.com/office/drawing/2010/main" val="0"/>
                            </a:ext>
                          </a:extLst>
                        </a:blip>
                        <a:stretch>
                          <a:fillRect/>
                        </a:stretch>
                      </p166:blipFill>
                      <p166:spPr xmlns:p166="http://schemas.microsoft.com/office/powerpoint/2016/6/main">
                        <a:xfrm>
                          <a:off x="7729854" y="316722"/>
                          <a:ext cx="6841420" cy="3833635"/>
                        </a:xfrm>
                        <a:prstGeom prst="rect">
                          <a:avLst/>
                        </a:prstGeom>
                        <a:ln w="3175">
                          <a:solidFill>
                            <a:prstClr val="ltGray"/>
                          </a:solidFill>
                        </a:ln>
                      </p166:spPr>
                    </psuz:zmPr>
                  </psuz:summaryZmObj>
                  <psuz:summaryZmObj sectionId="{C6482B0C-532A-4648-A838-21EDC1FADB1C}" scaleFactorX="99834">
                    <psuz:zmPr id="{8BB4BD6F-2823-42FB-9780-E8523231AFA4}" imageType="cover" transitionDur="100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637560" y="4414241"/>
                          <a:ext cx="6830063" cy="3848298"/>
                        </a:xfrm>
                        <a:prstGeom prst="rect">
                          <a:avLst/>
                        </a:prstGeom>
                        <a:ln w="3175">
                          <a:solidFill>
                            <a:prstClr val="ltGray"/>
                          </a:solidFill>
                        </a:ln>
                      </p166:spPr>
                    </psuz:zmPr>
                  </psuz:summaryZmObj>
                  <psuz:summaryZmObj sectionId="{0AA13F81-24A0-4606-BBBE-896B76D997AF}" scaleFactorX="99851">
                    <psuz:zmPr id="{45A49BED-0F3E-48CD-B1D3-34767AF60356}" imageType="cover" transitionDur="1000">
                      <p166:blipFill xmlns:p166="http://schemas.microsoft.com/office/powerpoint/2016/6/main">
                        <a:blip r:embed="rId5">
                          <a:extLst>
                            <a:ext uri="{28A0092B-C50C-407E-A947-70E740481C1C}">
                              <a14:useLocalDpi xmlns:a14="http://schemas.microsoft.com/office/drawing/2010/main" val="0"/>
                            </a:ext>
                          </a:extLst>
                        </a:blip>
                        <a:stretch>
                          <a:fillRect/>
                        </a:stretch>
                      </p166:blipFill>
                      <p166:spPr xmlns:p166="http://schemas.microsoft.com/office/powerpoint/2016/6/main">
                        <a:xfrm>
                          <a:off x="7734951" y="4414241"/>
                          <a:ext cx="6831226" cy="3848298"/>
                        </a:xfrm>
                        <a:prstGeom prst="rect">
                          <a:avLst/>
                        </a:prstGeom>
                        <a:ln w="3175">
                          <a:solidFill>
                            <a:prstClr val="ltGray"/>
                          </a:solidFill>
                        </a:ln>
                      </p166:spPr>
                    </psuz:zmPr>
                  </psuz:summaryZmObj>
                  <psuz:gridLayout/>
                </psuz:summaryZm>
              </a:graphicData>
            </a:graphic>
          </p:graphicFrame>
        </mc:Choice>
        <mc:Fallback>
          <p:grpSp>
            <p:nvGrpSpPr>
              <p:cNvPr id="5" name="Интерактивное оглавление 4">
                <a:extLst>
                  <a:ext uri="{FF2B5EF4-FFF2-40B4-BE49-F238E27FC236}">
                    <a16:creationId xmlns:a16="http://schemas.microsoft.com/office/drawing/2014/main" id="{7E283CBB-FF5B-4719-B166-BB9969B12D6D}"/>
                  </a:ext>
                </a:extLst>
              </p:cNvPr>
              <p:cNvGrpSpPr>
                <a:grpSpLocks noGrp="1" noUngrp="1" noRot="1" noChangeAspect="1" noMove="1" noResize="1"/>
              </p:cNvGrpSpPr>
              <p:nvPr/>
            </p:nvGrpSpPr>
            <p:grpSpPr>
              <a:xfrm>
                <a:off x="1542423" y="1715071"/>
                <a:ext cx="15203156" cy="8571929"/>
                <a:chOff x="1542423" y="1715071"/>
                <a:chExt cx="15203156" cy="8571929"/>
              </a:xfrm>
            </p:grpSpPr>
            <p:pic>
              <p:nvPicPr>
                <p:cNvPr id="2" name="Рисунок 2">
                  <a:hlinkClick r:id="rId6" action="ppaction://hlinksldjump"/>
                </p:cNvPr>
                <p:cNvPicPr>
                  <a:picLocks noSelect="1" noRot="1" noChangeAspect="1" noMove="1" noResize="1" noEditPoints="1" noAdjustHandles="1" noChangeArrowheads="1" noChangeShapeType="1"/>
                </p:cNvPicPr>
                <p:nvPr/>
              </p:nvPicPr>
              <p:blipFill>
                <a:blip r:embed="rId2">
                  <a:extLst>
                    <a:ext uri="{28A0092B-C50C-407E-A947-70E740481C1C}">
                      <a14:useLocalDpi xmlns:a14="http://schemas.microsoft.com/office/drawing/2010/main" val="0"/>
                    </a:ext>
                  </a:extLst>
                </a:blip>
                <a:stretch>
                  <a:fillRect/>
                </a:stretch>
              </p:blipFill>
              <p:spPr>
                <a:xfrm>
                  <a:off x="2175433" y="2024461"/>
                  <a:ext cx="6839162" cy="3848298"/>
                </a:xfrm>
                <a:prstGeom prst="rect">
                  <a:avLst/>
                </a:prstGeom>
                <a:ln w="3175">
                  <a:solidFill>
                    <a:prstClr val="ltGray"/>
                  </a:solidFill>
                </a:ln>
              </p:spPr>
            </p:pic>
            <p:pic>
              <p:nvPicPr>
                <p:cNvPr id="3" name="Рисунок 3">
                  <a:hlinkClick r:id="rId7" action="ppaction://hlinksldjump"/>
                </p:cNvPr>
                <p:cNvPicPr>
                  <a:picLocks noSelect="1" noRot="1" noChangeAspect="1" noMove="1" noResize="1" noEditPoints="1" noAdjustHandles="1" noChangeArrowheads="1" noChangeShapeType="1"/>
                </p:cNvPicPr>
                <p:nvPr/>
              </p:nvPicPr>
              <p:blipFill>
                <a:blip r:embed="rId3">
                  <a:extLst>
                    <a:ext uri="{28A0092B-C50C-407E-A947-70E740481C1C}">
                      <a14:useLocalDpi xmlns:a14="http://schemas.microsoft.com/office/drawing/2010/main" val="0"/>
                    </a:ext>
                  </a:extLst>
                </a:blip>
                <a:stretch>
                  <a:fillRect/>
                </a:stretch>
              </p:blipFill>
              <p:spPr>
                <a:xfrm>
                  <a:off x="9272277" y="2031793"/>
                  <a:ext cx="6841420" cy="3833635"/>
                </a:xfrm>
                <a:prstGeom prst="rect">
                  <a:avLst/>
                </a:prstGeom>
                <a:ln w="3175">
                  <a:solidFill>
                    <a:prstClr val="ltGray"/>
                  </a:solidFill>
                </a:ln>
              </p:spPr>
            </p:pic>
            <p:pic>
              <p:nvPicPr>
                <p:cNvPr id="4" name="Рисунок 4">
                  <a:hlinkClick r:id="rId8" action="ppaction://hlinksldjump"/>
                </p:cNvPr>
                <p:cNvPicPr>
                  <a:picLocks noSelect="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2179983" y="6129312"/>
                  <a:ext cx="6830063" cy="3848298"/>
                </a:xfrm>
                <a:prstGeom prst="rect">
                  <a:avLst/>
                </a:prstGeom>
                <a:ln w="3175">
                  <a:solidFill>
                    <a:prstClr val="ltGray"/>
                  </a:solidFill>
                </a:ln>
              </p:spPr>
            </p:pic>
            <p:pic>
              <p:nvPicPr>
                <p:cNvPr id="9" name="Рисунок 9">
                  <a:hlinkClick r:id="rId9" action="ppaction://hlinksldjump"/>
                </p:cNvPr>
                <p:cNvPicPr>
                  <a:picLocks noSelect="1" noRot="1" noChangeAspect="1" noMove="1" noResize="1" noEditPoints="1" noAdjustHandles="1" noChangeArrowheads="1" noChangeShapeType="1"/>
                </p:cNvPicPr>
                <p:nvPr/>
              </p:nvPicPr>
              <p:blipFill>
                <a:blip r:embed="rId5">
                  <a:extLst>
                    <a:ext uri="{28A0092B-C50C-407E-A947-70E740481C1C}">
                      <a14:useLocalDpi xmlns:a14="http://schemas.microsoft.com/office/drawing/2010/main" val="0"/>
                    </a:ext>
                  </a:extLst>
                </a:blip>
                <a:stretch>
                  <a:fillRect/>
                </a:stretch>
              </p:blipFill>
              <p:spPr>
                <a:xfrm>
                  <a:off x="9277374" y="6129312"/>
                  <a:ext cx="6831226" cy="3848298"/>
                </a:xfrm>
                <a:prstGeom prst="rect">
                  <a:avLst/>
                </a:prstGeom>
                <a:ln w="3175">
                  <a:solidFill>
                    <a:prstClr val="ltGray"/>
                  </a:solidFill>
                </a:ln>
              </p:spPr>
            </p:pic>
          </p:grpSp>
        </mc:Fallback>
      </mc:AlternateContent>
      <p:sp>
        <p:nvSpPr>
          <p:cNvPr id="6" name="TextBox 6">
            <a:extLst>
              <a:ext uri="{FF2B5EF4-FFF2-40B4-BE49-F238E27FC236}">
                <a16:creationId xmlns:a16="http://schemas.microsoft.com/office/drawing/2014/main" id="{1FFAB408-1755-4186-AE92-6357185961C4}"/>
              </a:ext>
            </a:extLst>
          </p:cNvPr>
          <p:cNvSpPr txBox="1"/>
          <p:nvPr/>
        </p:nvSpPr>
        <p:spPr>
          <a:xfrm>
            <a:off x="2561911" y="342900"/>
            <a:ext cx="13164177" cy="1372171"/>
          </a:xfrm>
          <a:prstGeom prst="rect">
            <a:avLst/>
          </a:prstGeom>
        </p:spPr>
        <p:txBody>
          <a:bodyPr wrap="square" lIns="0" tIns="0" rIns="0" bIns="0" rtlCol="0" anchor="t">
            <a:spAutoFit/>
          </a:bodyPr>
          <a:lstStyle/>
          <a:p>
            <a:pPr algn="l">
              <a:lnSpc>
                <a:spcPts val="10656"/>
              </a:lnSpc>
            </a:pPr>
            <a:r>
              <a:rPr lang="ru-RU" sz="9600" dirty="0">
                <a:solidFill>
                  <a:srgbClr val="3F45D7"/>
                </a:solidFill>
                <a:latin typeface="Open Sans Bold"/>
              </a:rPr>
              <a:t>СТРАХОВЫЕ ВЗНОСЫ</a:t>
            </a:r>
            <a:endParaRPr lang="en-US" sz="9600" dirty="0">
              <a:solidFill>
                <a:srgbClr val="3F45D7"/>
              </a:solidFill>
              <a:latin typeface="Open Sans Bold"/>
            </a:endParaRPr>
          </a:p>
        </p:txBody>
      </p:sp>
      <p:sp>
        <p:nvSpPr>
          <p:cNvPr id="7" name="TextBox 6">
            <a:extLst>
              <a:ext uri="{FF2B5EF4-FFF2-40B4-BE49-F238E27FC236}">
                <a16:creationId xmlns:a16="http://schemas.microsoft.com/office/drawing/2014/main" id="{CFDA6681-3A22-43B6-93A5-D8DEAC2EB711}"/>
              </a:ext>
            </a:extLst>
          </p:cNvPr>
          <p:cNvSpPr txBox="1"/>
          <p:nvPr/>
        </p:nvSpPr>
        <p:spPr>
          <a:xfrm rot="16200000">
            <a:off x="-4025742" y="4404467"/>
            <a:ext cx="9822505"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ИНТЕРАКТИВНОЕ</a:t>
            </a:r>
            <a:endParaRPr lang="en-US" sz="8600" dirty="0">
              <a:solidFill>
                <a:schemeClr val="bg1">
                  <a:lumMod val="95000"/>
                </a:schemeClr>
              </a:solidFill>
              <a:latin typeface="Open Sans Bold"/>
            </a:endParaRPr>
          </a:p>
        </p:txBody>
      </p:sp>
      <p:sp>
        <p:nvSpPr>
          <p:cNvPr id="8" name="TextBox 7">
            <a:extLst>
              <a:ext uri="{FF2B5EF4-FFF2-40B4-BE49-F238E27FC236}">
                <a16:creationId xmlns:a16="http://schemas.microsoft.com/office/drawing/2014/main" id="{A75D77B1-8ECF-43CB-B663-B064C804598D}"/>
              </a:ext>
            </a:extLst>
          </p:cNvPr>
          <p:cNvSpPr txBox="1"/>
          <p:nvPr/>
        </p:nvSpPr>
        <p:spPr>
          <a:xfrm rot="16200000">
            <a:off x="13463925" y="5377154"/>
            <a:ext cx="7877130"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ОГЛАВЛЕНИЕ</a:t>
            </a:r>
            <a:endParaRPr lang="en-US" sz="8600" dirty="0">
              <a:solidFill>
                <a:schemeClr val="bg1">
                  <a:lumMod val="95000"/>
                </a:schemeClr>
              </a:solidFill>
              <a:latin typeface="Open Sans Bold"/>
            </a:endParaRPr>
          </a:p>
        </p:txBody>
      </p:sp>
    </p:spTree>
    <p:extLst>
      <p:ext uri="{BB962C8B-B14F-4D97-AF65-F5344CB8AC3E}">
        <p14:creationId xmlns:p14="http://schemas.microsoft.com/office/powerpoint/2010/main" val="2481071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suz="http://schemas.microsoft.com/office/powerpoint/2016/summaryzoom" Requires="psuz">
          <p:graphicFrame>
            <p:nvGraphicFramePr>
              <p:cNvPr id="5" name="Интерактивное оглавление 4">
                <a:extLst>
                  <a:ext uri="{FF2B5EF4-FFF2-40B4-BE49-F238E27FC236}">
                    <a16:creationId xmlns:a16="http://schemas.microsoft.com/office/drawing/2014/main" id="{E8C6C7A7-4563-4927-AEF8-2568CD0FD59A}"/>
                  </a:ext>
                </a:extLst>
              </p:cNvPr>
              <p:cNvGraphicFramePr>
                <a:graphicFrameLocks noChangeAspect="1"/>
              </p:cNvGraphicFramePr>
              <p:nvPr>
                <p:extLst>
                  <p:ext uri="{D42A27DB-BD31-4B8C-83A1-F6EECF244321}">
                    <p14:modId xmlns:p14="http://schemas.microsoft.com/office/powerpoint/2010/main" val="19468507"/>
                  </p:ext>
                </p:extLst>
              </p:nvPr>
            </p:nvGraphicFramePr>
            <p:xfrm>
              <a:off x="0" y="3087241"/>
              <a:ext cx="18288000" cy="7199759"/>
            </p:xfrm>
            <a:graphic>
              <a:graphicData uri="http://schemas.microsoft.com/office/powerpoint/2016/summaryzoom">
                <psuz:summaryZm>
                  <psuz:summaryZmObj sectionId="{19775150-3EBF-40AC-A845-E1C2A947BFC2}" scaleFactorX="99851">
                    <psuz:zmPr id="{8E0A3381-A0E9-493B-A21D-A5850F60A8A2}" imageType="cover" transitionDur="1000">
                      <p166:blipFill xmlns:p166="http://schemas.microsoft.com/office/powerpoint/2016/6/main">
                        <a:blip r:embed="rId2" cstate="print">
                          <a:extLst>
                            <a:ext uri="{28A0092B-C50C-407E-A947-70E740481C1C}">
                              <a14:useLocalDpi xmlns:a14="http://schemas.microsoft.com/office/drawing/2010/main" val="0"/>
                            </a:ext>
                          </a:extLst>
                        </a:blip>
                        <a:stretch>
                          <a:fillRect/>
                        </a:stretch>
                      </p166:blipFill>
                      <p166:spPr xmlns:p166="http://schemas.microsoft.com/office/powerpoint/2016/6/main">
                        <a:xfrm>
                          <a:off x="3243061" y="215994"/>
                          <a:ext cx="3834148" cy="2159927"/>
                        </a:xfrm>
                        <a:prstGeom prst="rect">
                          <a:avLst/>
                        </a:prstGeom>
                        <a:ln w="3175">
                          <a:solidFill>
                            <a:prstClr val="ltGray"/>
                          </a:solidFill>
                        </a:ln>
                      </p166:spPr>
                    </psuz:zmPr>
                  </psuz:summaryZmObj>
                  <psuz:summaryZmObj sectionId="{C3AC25A6-FD9A-4C95-B2A0-C5A1D987BE68}" scaleFactorX="99909">
                    <psuz:zmPr id="{77B00A1D-B59C-4433-BE70-148825CF03B4}" imageType="cover" transitionDur="1000">
                      <p166:blipFill xmlns:p166="http://schemas.microsoft.com/office/powerpoint/2016/6/main">
                        <a:blip r:embed="rId3" cstate="print">
                          <a:extLst>
                            <a:ext uri="{28A0092B-C50C-407E-A947-70E740481C1C}">
                              <a14:useLocalDpi xmlns:a14="http://schemas.microsoft.com/office/drawing/2010/main" val="0"/>
                            </a:ext>
                          </a:extLst>
                        </a:blip>
                        <a:stretch>
                          <a:fillRect/>
                        </a:stretch>
                      </p166:blipFill>
                      <p166:spPr xmlns:p166="http://schemas.microsoft.com/office/powerpoint/2016/6/main">
                        <a:xfrm>
                          <a:off x="7225813" y="215994"/>
                          <a:ext cx="3836375" cy="2159927"/>
                        </a:xfrm>
                        <a:prstGeom prst="rect">
                          <a:avLst/>
                        </a:prstGeom>
                        <a:ln w="3175">
                          <a:solidFill>
                            <a:prstClr val="ltGray"/>
                          </a:solidFill>
                        </a:ln>
                      </p166:spPr>
                    </psuz:zmPr>
                  </psuz:summaryZmObj>
                  <psuz:summaryZmObj sectionId="{82EDCDD7-B75A-4924-918D-E322EBD34036}" scaleFactorX="99834">
                    <psuz:zmPr id="{33F58842-05B1-487D-AD2E-2E46C8297DC4}" imageType="cover" transitionDur="1000">
                      <p166:blipFill xmlns:p166="http://schemas.microsoft.com/office/powerpoint/2016/6/main">
                        <a:blip r:embed="rId4" cstate="print">
                          <a:extLst>
                            <a:ext uri="{28A0092B-C50C-407E-A947-70E740481C1C}">
                              <a14:useLocalDpi xmlns:a14="http://schemas.microsoft.com/office/drawing/2010/main" val="0"/>
                            </a:ext>
                          </a:extLst>
                        </a:blip>
                        <a:stretch>
                          <a:fillRect/>
                        </a:stretch>
                      </p166:blipFill>
                      <p166:spPr xmlns:p166="http://schemas.microsoft.com/office/powerpoint/2016/6/main">
                        <a:xfrm>
                          <a:off x="11211118" y="215994"/>
                          <a:ext cx="3833495" cy="2159927"/>
                        </a:xfrm>
                        <a:prstGeom prst="rect">
                          <a:avLst/>
                        </a:prstGeom>
                        <a:ln w="3175">
                          <a:solidFill>
                            <a:prstClr val="ltGray"/>
                          </a:solidFill>
                        </a:ln>
                      </p166:spPr>
                    </psuz:zmPr>
                  </psuz:summaryZmObj>
                  <psuz:summaryZmObj sectionId="{055658CC-C441-461D-B975-6955FFC34D5E}" scaleFactorX="99702">
                    <psuz:zmPr id="{12224271-4CC7-4AF9-8288-FE786487F005}" imageType="cover" transitionDur="1000">
                      <p166:blipFill xmlns:p166="http://schemas.microsoft.com/office/powerpoint/2016/6/main">
                        <a:blip r:embed="rId5" cstate="print">
                          <a:extLst>
                            <a:ext uri="{28A0092B-C50C-407E-A947-70E740481C1C}">
                              <a14:useLocalDpi xmlns:a14="http://schemas.microsoft.com/office/drawing/2010/main" val="0"/>
                            </a:ext>
                          </a:extLst>
                        </a:blip>
                        <a:stretch>
                          <a:fillRect/>
                        </a:stretch>
                      </p166:blipFill>
                      <p166:spPr xmlns:p166="http://schemas.microsoft.com/office/powerpoint/2016/6/main">
                        <a:xfrm>
                          <a:off x="3245922" y="2519916"/>
                          <a:ext cx="3828427" cy="2159927"/>
                        </a:xfrm>
                        <a:prstGeom prst="rect">
                          <a:avLst/>
                        </a:prstGeom>
                        <a:ln w="3175">
                          <a:solidFill>
                            <a:prstClr val="ltGray"/>
                          </a:solidFill>
                        </a:ln>
                      </p166:spPr>
                    </psuz:zmPr>
                  </psuz:summaryZmObj>
                  <psuz:summaryZmObj sectionId="{F8B58CFE-3E9B-495F-B358-5A512344FC18}" scaleFactorX="99851">
                    <psuz:zmPr id="{F9F28B36-7046-4C68-B5A8-31B89021823C}" imageType="cover" transitionDur="1000">
                      <p166:blipFill xmlns:p166="http://schemas.microsoft.com/office/powerpoint/2016/6/main">
                        <a:blip r:embed="rId6" cstate="print">
                          <a:extLst>
                            <a:ext uri="{28A0092B-C50C-407E-A947-70E740481C1C}">
                              <a14:useLocalDpi xmlns:a14="http://schemas.microsoft.com/office/drawing/2010/main" val="0"/>
                            </a:ext>
                          </a:extLst>
                        </a:blip>
                        <a:stretch>
                          <a:fillRect/>
                        </a:stretch>
                      </p166:blipFill>
                      <p166:spPr xmlns:p166="http://schemas.microsoft.com/office/powerpoint/2016/6/main">
                        <a:xfrm>
                          <a:off x="7226926" y="2519916"/>
                          <a:ext cx="3834148" cy="2159927"/>
                        </a:xfrm>
                        <a:prstGeom prst="rect">
                          <a:avLst/>
                        </a:prstGeom>
                        <a:ln w="3175">
                          <a:solidFill>
                            <a:prstClr val="ltGray"/>
                          </a:solidFill>
                        </a:ln>
                      </p166:spPr>
                    </psuz:zmPr>
                  </psuz:summaryZmObj>
                  <psuz:summaryZmObj sectionId="{501F91E1-5DE5-4305-A8C4-4DFEFA474B73}" scaleFactorX="99967">
                    <psuz:zmPr id="{D8FD46EA-954E-4720-81B6-2350AAD72820}" imageType="cover" transitionDur="1000">
                      <p166:blipFill xmlns:p166="http://schemas.microsoft.com/office/powerpoint/2016/6/main">
                        <a:blip r:embed="rId7" cstate="print">
                          <a:extLst>
                            <a:ext uri="{28A0092B-C50C-407E-A947-70E740481C1C}">
                              <a14:useLocalDpi xmlns:a14="http://schemas.microsoft.com/office/drawing/2010/main" val="0"/>
                            </a:ext>
                          </a:extLst>
                        </a:blip>
                        <a:stretch>
                          <a:fillRect/>
                        </a:stretch>
                      </p166:blipFill>
                      <p166:spPr xmlns:p166="http://schemas.microsoft.com/office/powerpoint/2016/6/main">
                        <a:xfrm>
                          <a:off x="11208564" y="2519916"/>
                          <a:ext cx="3838602" cy="2159927"/>
                        </a:xfrm>
                        <a:prstGeom prst="rect">
                          <a:avLst/>
                        </a:prstGeom>
                        <a:ln w="3175">
                          <a:solidFill>
                            <a:prstClr val="ltGray"/>
                          </a:solidFill>
                        </a:ln>
                      </p166:spPr>
                    </psuz:zmPr>
                  </psuz:summaryZmObj>
                  <psuz:summaryZmObj sectionId="{4D1F3A10-E938-4AB7-98CC-5ABBDF5DC2B4}" scaleFactorX="99967">
                    <psuz:zmPr id="{39405B18-CE8C-4B61-B68E-D8094DF9DABC}" imageType="cover" transitionDur="1000">
                      <p166:blipFill xmlns:p166="http://schemas.microsoft.com/office/powerpoint/2016/6/main">
                        <a:blip r:embed="rId8" cstate="print">
                          <a:extLst>
                            <a:ext uri="{28A0092B-C50C-407E-A947-70E740481C1C}">
                              <a14:useLocalDpi xmlns:a14="http://schemas.microsoft.com/office/drawing/2010/main" val="0"/>
                            </a:ext>
                          </a:extLst>
                        </a:blip>
                        <a:stretch>
                          <a:fillRect/>
                        </a:stretch>
                      </p166:blipFill>
                      <p166:spPr xmlns:p166="http://schemas.microsoft.com/office/powerpoint/2016/6/main">
                        <a:xfrm>
                          <a:off x="3240834" y="4823838"/>
                          <a:ext cx="3838602" cy="2159927"/>
                        </a:xfrm>
                        <a:prstGeom prst="rect">
                          <a:avLst/>
                        </a:prstGeom>
                        <a:ln w="3175">
                          <a:solidFill>
                            <a:prstClr val="ltGray"/>
                          </a:solidFill>
                        </a:ln>
                      </p166:spPr>
                    </psuz:zmPr>
                  </psuz:summaryZmObj>
                  <psuz:summaryZmObj sectionId="{C2E6DF73-7FBF-4150-A2DD-0A4EA103DE5D}" scaleFactorX="99702">
                    <psuz:zmPr id="{BA0E6417-C126-4718-AC23-2E41622EFF19}" imageType="cover" transitionDur="1000">
                      <p166:blipFill xmlns:p166="http://schemas.microsoft.com/office/powerpoint/2016/6/main">
                        <a:blip r:embed="rId9" cstate="print">
                          <a:extLst>
                            <a:ext uri="{28A0092B-C50C-407E-A947-70E740481C1C}">
                              <a14:useLocalDpi xmlns:a14="http://schemas.microsoft.com/office/drawing/2010/main" val="0"/>
                            </a:ext>
                          </a:extLst>
                        </a:blip>
                        <a:stretch>
                          <a:fillRect/>
                        </a:stretch>
                      </p166:blipFill>
                      <p166:spPr xmlns:p166="http://schemas.microsoft.com/office/powerpoint/2016/6/main">
                        <a:xfrm>
                          <a:off x="7229787" y="4823838"/>
                          <a:ext cx="3828427" cy="2159927"/>
                        </a:xfrm>
                        <a:prstGeom prst="rect">
                          <a:avLst/>
                        </a:prstGeom>
                        <a:ln w="3175">
                          <a:solidFill>
                            <a:prstClr val="ltGray"/>
                          </a:solidFill>
                        </a:ln>
                      </p166:spPr>
                    </psuz:zmPr>
                  </psuz:summaryZmObj>
                  <psuz:summaryZmObj sectionId="{833FB0E1-9300-4C64-989D-3EF2BC335D66}" scaleFactorY="99884">
                    <psuz:zmPr id="{4CC46F33-2D88-4C2D-BEC7-1ED04D247D1F}" imageType="cover" transitionDur="1000">
                      <p166:blipFill xmlns:p166="http://schemas.microsoft.com/office/powerpoint/2016/6/main">
                        <a:blip r:embed="rId10" cstate="print">
                          <a:extLst>
                            <a:ext uri="{28A0092B-C50C-407E-A947-70E740481C1C}">
                              <a14:useLocalDpi xmlns:a14="http://schemas.microsoft.com/office/drawing/2010/main" val="0"/>
                            </a:ext>
                          </a:extLst>
                        </a:blip>
                        <a:stretch>
                          <a:fillRect/>
                        </a:stretch>
                      </p166:blipFill>
                      <p166:spPr xmlns:p166="http://schemas.microsoft.com/office/powerpoint/2016/6/main">
                        <a:xfrm>
                          <a:off x="11207930" y="4825091"/>
                          <a:ext cx="3839870" cy="2157421"/>
                        </a:xfrm>
                        <a:prstGeom prst="rect">
                          <a:avLst/>
                        </a:prstGeom>
                        <a:ln w="3175">
                          <a:solidFill>
                            <a:prstClr val="ltGray"/>
                          </a:solidFill>
                        </a:ln>
                      </p166:spPr>
                    </psuz:zmPr>
                  </psuz:summaryZmObj>
                  <psuz:gridLayout/>
                </psuz:summaryZm>
              </a:graphicData>
            </a:graphic>
          </p:graphicFrame>
        </mc:Choice>
        <mc:Fallback>
          <p:grpSp>
            <p:nvGrpSpPr>
              <p:cNvPr id="5" name="Интерактивное оглавление 4">
                <a:extLst>
                  <a:ext uri="{FF2B5EF4-FFF2-40B4-BE49-F238E27FC236}">
                    <a16:creationId xmlns:a16="http://schemas.microsoft.com/office/drawing/2014/main" id="{E8C6C7A7-4563-4927-AEF8-2568CD0FD59A}"/>
                  </a:ext>
                </a:extLst>
              </p:cNvPr>
              <p:cNvGrpSpPr>
                <a:grpSpLocks noGrp="1" noUngrp="1" noRot="1" noChangeAspect="1" noMove="1" noResize="1"/>
              </p:cNvGrpSpPr>
              <p:nvPr/>
            </p:nvGrpSpPr>
            <p:grpSpPr>
              <a:xfrm>
                <a:off x="0" y="3087241"/>
                <a:ext cx="18288000" cy="7199759"/>
                <a:chOff x="0" y="3087241"/>
                <a:chExt cx="18288000" cy="7199759"/>
              </a:xfrm>
            </p:grpSpPr>
            <p:pic>
              <p:nvPicPr>
                <p:cNvPr id="2" name="Рисунок 2">
                  <a:hlinkClick r:id="rId11" action="ppaction://hlinksldjump"/>
                </p:cNvPr>
                <p:cNvPicPr>
                  <a:picLocks noSelect="1" noRot="1" noChangeAspect="1" noMove="1" noResize="1" noEditPoints="1" noAdjustHandles="1" noChangeArrowheads="1" noChangeShapeType="1"/>
                </p:cNvPicPr>
                <p:nvPr/>
              </p:nvPicPr>
              <p:blipFill>
                <a:blip r:embed="rId2" cstate="print">
                  <a:extLst>
                    <a:ext uri="{28A0092B-C50C-407E-A947-70E740481C1C}">
                      <a14:useLocalDpi xmlns:a14="http://schemas.microsoft.com/office/drawing/2010/main" val="0"/>
                    </a:ext>
                  </a:extLst>
                </a:blip>
                <a:stretch>
                  <a:fillRect/>
                </a:stretch>
              </p:blipFill>
              <p:spPr>
                <a:xfrm>
                  <a:off x="3243061" y="3303235"/>
                  <a:ext cx="3834148" cy="2159927"/>
                </a:xfrm>
                <a:prstGeom prst="rect">
                  <a:avLst/>
                </a:prstGeom>
                <a:ln w="3175">
                  <a:solidFill>
                    <a:prstClr val="ltGray"/>
                  </a:solidFill>
                </a:ln>
              </p:spPr>
            </p:pic>
            <p:pic>
              <p:nvPicPr>
                <p:cNvPr id="3" name="Рисунок 3">
                  <a:hlinkClick r:id="rId12" action="ppaction://hlinksldjump"/>
                </p:cNvPr>
                <p:cNvPicPr>
                  <a:picLocks noSelect="1" noRot="1" noChangeAspect="1" noMove="1" noResize="1" noEditPoints="1" noAdjustHandles="1" noChangeArrowheads="1" noChangeShapeType="1"/>
                </p:cNvPicPr>
                <p:nvPr/>
              </p:nvPicPr>
              <p:blipFill>
                <a:blip r:embed="rId3" cstate="print">
                  <a:extLst>
                    <a:ext uri="{28A0092B-C50C-407E-A947-70E740481C1C}">
                      <a14:useLocalDpi xmlns:a14="http://schemas.microsoft.com/office/drawing/2010/main" val="0"/>
                    </a:ext>
                  </a:extLst>
                </a:blip>
                <a:stretch>
                  <a:fillRect/>
                </a:stretch>
              </p:blipFill>
              <p:spPr>
                <a:xfrm>
                  <a:off x="7225813" y="3303235"/>
                  <a:ext cx="3836375" cy="2159927"/>
                </a:xfrm>
                <a:prstGeom prst="rect">
                  <a:avLst/>
                </a:prstGeom>
                <a:ln w="3175">
                  <a:solidFill>
                    <a:prstClr val="ltGray"/>
                  </a:solidFill>
                </a:ln>
              </p:spPr>
            </p:pic>
            <p:pic>
              <p:nvPicPr>
                <p:cNvPr id="4" name="Рисунок 4">
                  <a:hlinkClick r:id="rId13" action="ppaction://hlinksldjump"/>
                </p:cNvPr>
                <p:cNvPicPr>
                  <a:picLocks noSelect="1" noRot="1" noChangeAspect="1" noMove="1" noResize="1" noEditPoints="1" noAdjustHandles="1" noChangeArrowheads="1" noChangeShapeType="1"/>
                </p:cNvPicPr>
                <p:nvPr/>
              </p:nvPicPr>
              <p:blipFill>
                <a:blip r:embed="rId4" cstate="print">
                  <a:extLst>
                    <a:ext uri="{28A0092B-C50C-407E-A947-70E740481C1C}">
                      <a14:useLocalDpi xmlns:a14="http://schemas.microsoft.com/office/drawing/2010/main" val="0"/>
                    </a:ext>
                  </a:extLst>
                </a:blip>
                <a:stretch>
                  <a:fillRect/>
                </a:stretch>
              </p:blipFill>
              <p:spPr>
                <a:xfrm>
                  <a:off x="11211118" y="3303235"/>
                  <a:ext cx="3833495" cy="2159927"/>
                </a:xfrm>
                <a:prstGeom prst="rect">
                  <a:avLst/>
                </a:prstGeom>
                <a:ln w="3175">
                  <a:solidFill>
                    <a:prstClr val="ltGray"/>
                  </a:solidFill>
                </a:ln>
              </p:spPr>
            </p:pic>
            <p:pic>
              <p:nvPicPr>
                <p:cNvPr id="9" name="Рисунок 9">
                  <a:hlinkClick r:id="rId14" action="ppaction://hlinksldjump"/>
                </p:cNvPr>
                <p:cNvPicPr>
                  <a:picLocks noSelect="1" noRot="1" noChangeAspect="1" noMove="1" noResize="1" noEditPoints="1" noAdjustHandles="1" noChangeArrowheads="1" noChangeShapeType="1"/>
                </p:cNvPicPr>
                <p:nvPr/>
              </p:nvPicPr>
              <p:blipFill>
                <a:blip r:embed="rId5" cstate="print">
                  <a:extLst>
                    <a:ext uri="{28A0092B-C50C-407E-A947-70E740481C1C}">
                      <a14:useLocalDpi xmlns:a14="http://schemas.microsoft.com/office/drawing/2010/main" val="0"/>
                    </a:ext>
                  </a:extLst>
                </a:blip>
                <a:stretch>
                  <a:fillRect/>
                </a:stretch>
              </p:blipFill>
              <p:spPr>
                <a:xfrm>
                  <a:off x="3245922" y="5607157"/>
                  <a:ext cx="3828427" cy="2159927"/>
                </a:xfrm>
                <a:prstGeom prst="rect">
                  <a:avLst/>
                </a:prstGeom>
                <a:ln w="3175">
                  <a:solidFill>
                    <a:prstClr val="ltGray"/>
                  </a:solidFill>
                </a:ln>
              </p:spPr>
            </p:pic>
            <p:pic>
              <p:nvPicPr>
                <p:cNvPr id="10" name="Рисунок 10">
                  <a:hlinkClick r:id="rId15" action="ppaction://hlinksldjump"/>
                </p:cNvPr>
                <p:cNvPicPr>
                  <a:picLocks noSelect="1" noRot="1" noChangeAspect="1" noMove="1" noResize="1" noEditPoints="1" noAdjustHandles="1" noChangeArrowheads="1" noChangeShapeType="1"/>
                </p:cNvPicPr>
                <p:nvPr/>
              </p:nvPicPr>
              <p:blipFill>
                <a:blip r:embed="rId6" cstate="print">
                  <a:extLst>
                    <a:ext uri="{28A0092B-C50C-407E-A947-70E740481C1C}">
                      <a14:useLocalDpi xmlns:a14="http://schemas.microsoft.com/office/drawing/2010/main" val="0"/>
                    </a:ext>
                  </a:extLst>
                </a:blip>
                <a:stretch>
                  <a:fillRect/>
                </a:stretch>
              </p:blipFill>
              <p:spPr>
                <a:xfrm>
                  <a:off x="7226926" y="5607157"/>
                  <a:ext cx="3834148" cy="2159927"/>
                </a:xfrm>
                <a:prstGeom prst="rect">
                  <a:avLst/>
                </a:prstGeom>
                <a:ln w="3175">
                  <a:solidFill>
                    <a:prstClr val="ltGray"/>
                  </a:solidFill>
                </a:ln>
              </p:spPr>
            </p:pic>
            <p:pic>
              <p:nvPicPr>
                <p:cNvPr id="11" name="Рисунок 11">
                  <a:hlinkClick r:id="rId16" action="ppaction://hlinksldjump"/>
                </p:cNvPr>
                <p:cNvPicPr>
                  <a:picLocks noSelect="1" noRot="1" noChangeAspect="1" noMove="1" noResize="1" noEditPoints="1" noAdjustHandles="1" noChangeArrowheads="1" noChangeShapeType="1"/>
                </p:cNvPicPr>
                <p:nvPr/>
              </p:nvPicPr>
              <p:blipFill>
                <a:blip r:embed="rId7" cstate="print">
                  <a:extLst>
                    <a:ext uri="{28A0092B-C50C-407E-A947-70E740481C1C}">
                      <a14:useLocalDpi xmlns:a14="http://schemas.microsoft.com/office/drawing/2010/main" val="0"/>
                    </a:ext>
                  </a:extLst>
                </a:blip>
                <a:stretch>
                  <a:fillRect/>
                </a:stretch>
              </p:blipFill>
              <p:spPr>
                <a:xfrm>
                  <a:off x="11208564" y="5607157"/>
                  <a:ext cx="3838602" cy="2159927"/>
                </a:xfrm>
                <a:prstGeom prst="rect">
                  <a:avLst/>
                </a:prstGeom>
                <a:ln w="3175">
                  <a:solidFill>
                    <a:prstClr val="ltGray"/>
                  </a:solidFill>
                </a:ln>
              </p:spPr>
            </p:pic>
            <p:pic>
              <p:nvPicPr>
                <p:cNvPr id="12" name="Рисунок 12">
                  <a:hlinkClick r:id="rId17" action="ppaction://hlinksldjump"/>
                </p:cNvPr>
                <p:cNvPicPr>
                  <a:picLocks noSelect="1" noRot="1" noChangeAspect="1" noMove="1" noResize="1" noEditPoints="1" noAdjustHandles="1" noChangeArrowheads="1" noChangeShapeType="1"/>
                </p:cNvPicPr>
                <p:nvPr/>
              </p:nvPicPr>
              <p:blipFill>
                <a:blip r:embed="rId8" cstate="print">
                  <a:extLst>
                    <a:ext uri="{28A0092B-C50C-407E-A947-70E740481C1C}">
                      <a14:useLocalDpi xmlns:a14="http://schemas.microsoft.com/office/drawing/2010/main" val="0"/>
                    </a:ext>
                  </a:extLst>
                </a:blip>
                <a:stretch>
                  <a:fillRect/>
                </a:stretch>
              </p:blipFill>
              <p:spPr>
                <a:xfrm>
                  <a:off x="3240834" y="7911079"/>
                  <a:ext cx="3838602" cy="2159927"/>
                </a:xfrm>
                <a:prstGeom prst="rect">
                  <a:avLst/>
                </a:prstGeom>
                <a:ln w="3175">
                  <a:solidFill>
                    <a:prstClr val="ltGray"/>
                  </a:solidFill>
                </a:ln>
              </p:spPr>
            </p:pic>
            <p:pic>
              <p:nvPicPr>
                <p:cNvPr id="13" name="Рисунок 13">
                  <a:hlinkClick r:id="rId18" action="ppaction://hlinksldjump"/>
                </p:cNvPr>
                <p:cNvPicPr>
                  <a:picLocks noSelect="1" noRot="1" noChangeAspect="1" noMove="1" noResize="1" noEditPoints="1" noAdjustHandles="1" noChangeArrowheads="1" noChangeShapeType="1"/>
                </p:cNvPicPr>
                <p:nvPr/>
              </p:nvPicPr>
              <p:blipFill>
                <a:blip r:embed="rId9" cstate="print">
                  <a:extLst>
                    <a:ext uri="{28A0092B-C50C-407E-A947-70E740481C1C}">
                      <a14:useLocalDpi xmlns:a14="http://schemas.microsoft.com/office/drawing/2010/main" val="0"/>
                    </a:ext>
                  </a:extLst>
                </a:blip>
                <a:stretch>
                  <a:fillRect/>
                </a:stretch>
              </p:blipFill>
              <p:spPr>
                <a:xfrm>
                  <a:off x="7229787" y="7911079"/>
                  <a:ext cx="3828427" cy="2159927"/>
                </a:xfrm>
                <a:prstGeom prst="rect">
                  <a:avLst/>
                </a:prstGeom>
                <a:ln w="3175">
                  <a:solidFill>
                    <a:prstClr val="ltGray"/>
                  </a:solidFill>
                </a:ln>
              </p:spPr>
            </p:pic>
            <p:pic>
              <p:nvPicPr>
                <p:cNvPr id="14" name="Рисунок 14">
                  <a:hlinkClick r:id="rId19" action="ppaction://hlinksldjump"/>
                </p:cNvPr>
                <p:cNvPicPr>
                  <a:picLocks noSelect="1" noRot="1" noChangeAspect="1" noMove="1" noResize="1" noEditPoints="1" noAdjustHandles="1" noChangeArrowheads="1" noChangeShapeType="1"/>
                </p:cNvPicPr>
                <p:nvPr/>
              </p:nvPicPr>
              <p:blipFill>
                <a:blip r:embed="rId10" cstate="print">
                  <a:extLst>
                    <a:ext uri="{28A0092B-C50C-407E-A947-70E740481C1C}">
                      <a14:useLocalDpi xmlns:a14="http://schemas.microsoft.com/office/drawing/2010/main" val="0"/>
                    </a:ext>
                  </a:extLst>
                </a:blip>
                <a:stretch>
                  <a:fillRect/>
                </a:stretch>
              </p:blipFill>
              <p:spPr>
                <a:xfrm>
                  <a:off x="11207930" y="7912332"/>
                  <a:ext cx="3839870" cy="2157421"/>
                </a:xfrm>
                <a:prstGeom prst="rect">
                  <a:avLst/>
                </a:prstGeom>
                <a:ln w="3175">
                  <a:solidFill>
                    <a:prstClr val="ltGray"/>
                  </a:solidFill>
                </a:ln>
              </p:spPr>
            </p:pic>
          </p:grpSp>
        </mc:Fallback>
      </mc:AlternateContent>
      <p:sp>
        <p:nvSpPr>
          <p:cNvPr id="6" name="TextBox 6">
            <a:extLst>
              <a:ext uri="{FF2B5EF4-FFF2-40B4-BE49-F238E27FC236}">
                <a16:creationId xmlns:a16="http://schemas.microsoft.com/office/drawing/2014/main" id="{FC7F5F3D-D9C5-49F2-8951-BAAE99FA0ED7}"/>
              </a:ext>
            </a:extLst>
          </p:cNvPr>
          <p:cNvSpPr txBox="1"/>
          <p:nvPr/>
        </p:nvSpPr>
        <p:spPr>
          <a:xfrm>
            <a:off x="3848100" y="342900"/>
            <a:ext cx="10591800" cy="2744341"/>
          </a:xfrm>
          <a:prstGeom prst="rect">
            <a:avLst/>
          </a:prstGeom>
        </p:spPr>
        <p:txBody>
          <a:bodyPr wrap="square" lIns="0" tIns="0" rIns="0" bIns="0" rtlCol="0" anchor="t">
            <a:spAutoFit/>
          </a:bodyPr>
          <a:lstStyle/>
          <a:p>
            <a:pPr algn="ctr">
              <a:lnSpc>
                <a:spcPts val="10656"/>
              </a:lnSpc>
            </a:pPr>
            <a:r>
              <a:rPr lang="ru-RU" sz="9600" dirty="0">
                <a:solidFill>
                  <a:srgbClr val="3F45D7"/>
                </a:solidFill>
                <a:latin typeface="Open Sans Bold"/>
              </a:rPr>
              <a:t>ОНЛАЙН КАССЫ И МАРКИРОВКА</a:t>
            </a:r>
            <a:endParaRPr lang="en-US" sz="9600" dirty="0">
              <a:solidFill>
                <a:srgbClr val="3F45D7"/>
              </a:solidFill>
              <a:latin typeface="Open Sans Bold"/>
            </a:endParaRPr>
          </a:p>
        </p:txBody>
      </p:sp>
      <p:sp>
        <p:nvSpPr>
          <p:cNvPr id="7" name="TextBox 6">
            <a:extLst>
              <a:ext uri="{FF2B5EF4-FFF2-40B4-BE49-F238E27FC236}">
                <a16:creationId xmlns:a16="http://schemas.microsoft.com/office/drawing/2014/main" id="{6676CE11-4B2F-4FB1-A718-8087041844FC}"/>
              </a:ext>
            </a:extLst>
          </p:cNvPr>
          <p:cNvSpPr txBox="1"/>
          <p:nvPr/>
        </p:nvSpPr>
        <p:spPr>
          <a:xfrm rot="16200000">
            <a:off x="-4025742" y="4404467"/>
            <a:ext cx="9822505"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ИНТЕРАКТИВНОЕ</a:t>
            </a:r>
            <a:endParaRPr lang="en-US" sz="8600" dirty="0">
              <a:solidFill>
                <a:schemeClr val="bg1">
                  <a:lumMod val="95000"/>
                </a:schemeClr>
              </a:solidFill>
              <a:latin typeface="Open Sans Bold"/>
            </a:endParaRPr>
          </a:p>
        </p:txBody>
      </p:sp>
      <p:sp>
        <p:nvSpPr>
          <p:cNvPr id="8" name="TextBox 7">
            <a:extLst>
              <a:ext uri="{FF2B5EF4-FFF2-40B4-BE49-F238E27FC236}">
                <a16:creationId xmlns:a16="http://schemas.microsoft.com/office/drawing/2014/main" id="{1ACC3C10-F6BD-40B2-936F-CD772A07D1FB}"/>
              </a:ext>
            </a:extLst>
          </p:cNvPr>
          <p:cNvSpPr txBox="1"/>
          <p:nvPr/>
        </p:nvSpPr>
        <p:spPr>
          <a:xfrm rot="16200000">
            <a:off x="13463925" y="5377154"/>
            <a:ext cx="7877130"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ОГЛАВЛЕНИЕ</a:t>
            </a:r>
            <a:endParaRPr lang="en-US" sz="8600" dirty="0">
              <a:solidFill>
                <a:schemeClr val="bg1">
                  <a:lumMod val="95000"/>
                </a:schemeClr>
              </a:solidFill>
              <a:latin typeface="Open Sans Bold"/>
            </a:endParaRPr>
          </a:p>
        </p:txBody>
      </p:sp>
    </p:spTree>
    <p:extLst>
      <p:ext uri="{BB962C8B-B14F-4D97-AF65-F5344CB8AC3E}">
        <p14:creationId xmlns:p14="http://schemas.microsoft.com/office/powerpoint/2010/main" val="4091233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suz="http://schemas.microsoft.com/office/powerpoint/2016/summaryzoom" Requires="psuz">
          <p:graphicFrame>
            <p:nvGraphicFramePr>
              <p:cNvPr id="5" name="Интерактивное оглавление 4">
                <a:extLst>
                  <a:ext uri="{FF2B5EF4-FFF2-40B4-BE49-F238E27FC236}">
                    <a16:creationId xmlns:a16="http://schemas.microsoft.com/office/drawing/2014/main" id="{53AADED6-F3A1-4456-A15A-7D47AA149ED4}"/>
                  </a:ext>
                </a:extLst>
              </p:cNvPr>
              <p:cNvGraphicFramePr>
                <a:graphicFrameLocks noChangeAspect="1"/>
              </p:cNvGraphicFramePr>
              <p:nvPr>
                <p:extLst>
                  <p:ext uri="{D42A27DB-BD31-4B8C-83A1-F6EECF244321}">
                    <p14:modId xmlns:p14="http://schemas.microsoft.com/office/powerpoint/2010/main" val="2315875074"/>
                  </p:ext>
                </p:extLst>
              </p:nvPr>
            </p:nvGraphicFramePr>
            <p:xfrm>
              <a:off x="1266511" y="3003645"/>
              <a:ext cx="15754978" cy="7277100"/>
            </p:xfrm>
            <a:graphic>
              <a:graphicData uri="http://schemas.microsoft.com/office/powerpoint/2016/summaryzoom">
                <psuz:summaryZm>
                  <psuz:summaryZmObj sectionId="{6F89F5FB-6552-426A-90CD-9F01B29E47D2}" scaleFactorY="99089">
                    <psuz:zmPr id="{413BB886-8708-4BEC-8C8C-59463F39DC40}" imageType="cover" transitionDur="1000">
                      <p166:blipFill xmlns:p166="http://schemas.microsoft.com/office/powerpoint/2016/6/main">
                        <a:blip r:embed="rId2">
                          <a:extLst>
                            <a:ext uri="{28A0092B-C50C-407E-A947-70E740481C1C}">
                              <a14:useLocalDpi xmlns:a14="http://schemas.microsoft.com/office/drawing/2010/main" val="0"/>
                            </a:ext>
                          </a:extLst>
                        </a:blip>
                        <a:stretch>
                          <a:fillRect/>
                        </a:stretch>
                      </p166:blipFill>
                      <p166:spPr xmlns:p166="http://schemas.microsoft.com/office/powerpoint/2016/6/main">
                        <a:xfrm>
                          <a:off x="654816" y="1662727"/>
                          <a:ext cx="7089740" cy="3951647"/>
                        </a:xfrm>
                        <a:prstGeom prst="rect">
                          <a:avLst/>
                        </a:prstGeom>
                        <a:ln w="3175">
                          <a:solidFill>
                            <a:prstClr val="ltGray"/>
                          </a:solidFill>
                        </a:ln>
                      </p166:spPr>
                    </psuz:zmPr>
                  </psuz:summaryZmObj>
                  <psuz:summaryZmObj sectionId="{3893E6C6-6CE5-45D1-B4EA-8B33A75224A0}" scaleFactorX="99702">
                    <psuz:zmPr id="{986C53D2-E6C5-4872-A17C-6EE186FFF6CE}" imageType="cover" transitionDur="1000">
                      <p166:blipFill xmlns:p166="http://schemas.microsoft.com/office/powerpoint/2016/6/main">
                        <a:blip r:embed="rId3">
                          <a:extLst>
                            <a:ext uri="{28A0092B-C50C-407E-A947-70E740481C1C}">
                              <a14:useLocalDpi xmlns:a14="http://schemas.microsoft.com/office/drawing/2010/main" val="0"/>
                            </a:ext>
                          </a:extLst>
                        </a:blip>
                        <a:stretch>
                          <a:fillRect/>
                        </a:stretch>
                      </p166:blipFill>
                      <p166:spPr xmlns:p166="http://schemas.microsoft.com/office/powerpoint/2016/6/main">
                        <a:xfrm>
                          <a:off x="8020985" y="1644561"/>
                          <a:ext cx="7068612" cy="3987978"/>
                        </a:xfrm>
                        <a:prstGeom prst="rect">
                          <a:avLst/>
                        </a:prstGeom>
                        <a:ln w="3175">
                          <a:solidFill>
                            <a:prstClr val="ltGray"/>
                          </a:solidFill>
                        </a:ln>
                      </p166:spPr>
                    </psuz:zmPr>
                  </psuz:summaryZmObj>
                  <psuz:gridLayout/>
                </psuz:summaryZm>
              </a:graphicData>
            </a:graphic>
          </p:graphicFrame>
        </mc:Choice>
        <mc:Fallback>
          <p:grpSp>
            <p:nvGrpSpPr>
              <p:cNvPr id="5" name="Интерактивное оглавление 4">
                <a:extLst>
                  <a:ext uri="{FF2B5EF4-FFF2-40B4-BE49-F238E27FC236}">
                    <a16:creationId xmlns:a16="http://schemas.microsoft.com/office/drawing/2014/main" id="{53AADED6-F3A1-4456-A15A-7D47AA149ED4}"/>
                  </a:ext>
                </a:extLst>
              </p:cNvPr>
              <p:cNvGrpSpPr>
                <a:grpSpLocks noGrp="1" noUngrp="1" noRot="1" noChangeAspect="1" noMove="1" noResize="1"/>
              </p:cNvGrpSpPr>
              <p:nvPr/>
            </p:nvGrpSpPr>
            <p:grpSpPr>
              <a:xfrm>
                <a:off x="1266511" y="3003645"/>
                <a:ext cx="15754978" cy="7277100"/>
                <a:chOff x="1266511" y="3003645"/>
                <a:chExt cx="15754978" cy="7277100"/>
              </a:xfrm>
            </p:grpSpPr>
            <p:pic>
              <p:nvPicPr>
                <p:cNvPr id="2" name="Рисунок 2">
                  <a:hlinkClick r:id="rId4" action="ppaction://hlinksldjump"/>
                </p:cNvPr>
                <p:cNvPicPr>
                  <a:picLocks noSelect="1" noRot="1" noChangeAspect="1" noMove="1" noResize="1" noEditPoints="1" noAdjustHandles="1" noChangeArrowheads="1" noChangeShapeType="1"/>
                </p:cNvPicPr>
                <p:nvPr/>
              </p:nvPicPr>
              <p:blipFill>
                <a:blip r:embed="rId2">
                  <a:extLst>
                    <a:ext uri="{28A0092B-C50C-407E-A947-70E740481C1C}">
                      <a14:useLocalDpi xmlns:a14="http://schemas.microsoft.com/office/drawing/2010/main" val="0"/>
                    </a:ext>
                  </a:extLst>
                </a:blip>
                <a:stretch>
                  <a:fillRect/>
                </a:stretch>
              </p:blipFill>
              <p:spPr>
                <a:xfrm>
                  <a:off x="1921327" y="4666372"/>
                  <a:ext cx="7089740" cy="3951647"/>
                </a:xfrm>
                <a:prstGeom prst="rect">
                  <a:avLst/>
                </a:prstGeom>
                <a:ln w="3175">
                  <a:solidFill>
                    <a:prstClr val="ltGray"/>
                  </a:solidFill>
                </a:ln>
              </p:spPr>
            </p:pic>
            <p:pic>
              <p:nvPicPr>
                <p:cNvPr id="3" name="Рисунок 3">
                  <a:hlinkClick r:id="rId5" action="ppaction://hlinksldjump"/>
                </p:cNvPr>
                <p:cNvPicPr>
                  <a:picLocks noSelect="1" noRot="1" noChangeAspect="1" noMove="1" noResize="1" noEditPoints="1" noAdjustHandles="1" noChangeArrowheads="1" noChangeShapeType="1"/>
                </p:cNvPicPr>
                <p:nvPr/>
              </p:nvPicPr>
              <p:blipFill>
                <a:blip r:embed="rId3">
                  <a:extLst>
                    <a:ext uri="{28A0092B-C50C-407E-A947-70E740481C1C}">
                      <a14:useLocalDpi xmlns:a14="http://schemas.microsoft.com/office/drawing/2010/main" val="0"/>
                    </a:ext>
                  </a:extLst>
                </a:blip>
                <a:stretch>
                  <a:fillRect/>
                </a:stretch>
              </p:blipFill>
              <p:spPr>
                <a:xfrm>
                  <a:off x="9287496" y="4648206"/>
                  <a:ext cx="7068612" cy="3987978"/>
                </a:xfrm>
                <a:prstGeom prst="rect">
                  <a:avLst/>
                </a:prstGeom>
                <a:ln w="3175">
                  <a:solidFill>
                    <a:prstClr val="ltGray"/>
                  </a:solidFill>
                </a:ln>
              </p:spPr>
            </p:pic>
          </p:grpSp>
        </mc:Fallback>
      </mc:AlternateContent>
      <p:sp>
        <p:nvSpPr>
          <p:cNvPr id="6" name="TextBox 6">
            <a:extLst>
              <a:ext uri="{FF2B5EF4-FFF2-40B4-BE49-F238E27FC236}">
                <a16:creationId xmlns:a16="http://schemas.microsoft.com/office/drawing/2014/main" id="{48C107A5-EA2A-47C5-B6D0-55B515EEF20B}"/>
              </a:ext>
            </a:extLst>
          </p:cNvPr>
          <p:cNvSpPr txBox="1"/>
          <p:nvPr/>
        </p:nvSpPr>
        <p:spPr>
          <a:xfrm>
            <a:off x="2571750" y="419100"/>
            <a:ext cx="13144500" cy="2744341"/>
          </a:xfrm>
          <a:prstGeom prst="rect">
            <a:avLst/>
          </a:prstGeom>
        </p:spPr>
        <p:txBody>
          <a:bodyPr wrap="square" lIns="0" tIns="0" rIns="0" bIns="0" rtlCol="0" anchor="t">
            <a:spAutoFit/>
          </a:bodyPr>
          <a:lstStyle/>
          <a:p>
            <a:pPr algn="ctr">
              <a:lnSpc>
                <a:spcPts val="10656"/>
              </a:lnSpc>
            </a:pPr>
            <a:r>
              <a:rPr lang="ru-RU" sz="9600" dirty="0">
                <a:solidFill>
                  <a:srgbClr val="3F45D7"/>
                </a:solidFill>
                <a:latin typeface="Open Sans Bold"/>
              </a:rPr>
              <a:t>БУХГАЛТЕРСКИЙ</a:t>
            </a:r>
          </a:p>
          <a:p>
            <a:pPr algn="ctr">
              <a:lnSpc>
                <a:spcPts val="10656"/>
              </a:lnSpc>
            </a:pPr>
            <a:r>
              <a:rPr lang="ru-RU" sz="9600" dirty="0">
                <a:solidFill>
                  <a:srgbClr val="3F45D7"/>
                </a:solidFill>
                <a:latin typeface="Open Sans Bold"/>
              </a:rPr>
              <a:t>УЧЕТ И ОТЧЕТНОСТЬ</a:t>
            </a:r>
            <a:endParaRPr lang="en-US" sz="9600" dirty="0">
              <a:solidFill>
                <a:srgbClr val="3F45D7"/>
              </a:solidFill>
              <a:latin typeface="Open Sans Bold"/>
            </a:endParaRPr>
          </a:p>
        </p:txBody>
      </p:sp>
      <p:sp>
        <p:nvSpPr>
          <p:cNvPr id="7" name="TextBox 6">
            <a:extLst>
              <a:ext uri="{FF2B5EF4-FFF2-40B4-BE49-F238E27FC236}">
                <a16:creationId xmlns:a16="http://schemas.microsoft.com/office/drawing/2014/main" id="{59599480-4E56-4B2A-BDE9-2ED818804742}"/>
              </a:ext>
            </a:extLst>
          </p:cNvPr>
          <p:cNvSpPr txBox="1"/>
          <p:nvPr/>
        </p:nvSpPr>
        <p:spPr>
          <a:xfrm rot="16200000">
            <a:off x="-4025742" y="4404467"/>
            <a:ext cx="9822505"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ИНТЕРАКТИВНОЕ</a:t>
            </a:r>
            <a:endParaRPr lang="en-US" sz="8600" dirty="0">
              <a:solidFill>
                <a:schemeClr val="bg1">
                  <a:lumMod val="95000"/>
                </a:schemeClr>
              </a:solidFill>
              <a:latin typeface="Open Sans Bold"/>
            </a:endParaRPr>
          </a:p>
        </p:txBody>
      </p:sp>
      <p:sp>
        <p:nvSpPr>
          <p:cNvPr id="8" name="TextBox 7">
            <a:extLst>
              <a:ext uri="{FF2B5EF4-FFF2-40B4-BE49-F238E27FC236}">
                <a16:creationId xmlns:a16="http://schemas.microsoft.com/office/drawing/2014/main" id="{6C266715-1530-4473-A2FE-83C057F2AD35}"/>
              </a:ext>
            </a:extLst>
          </p:cNvPr>
          <p:cNvSpPr txBox="1"/>
          <p:nvPr/>
        </p:nvSpPr>
        <p:spPr>
          <a:xfrm rot="16200000">
            <a:off x="13463925" y="5377154"/>
            <a:ext cx="7877130"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ОГЛАВЛЕНИЕ</a:t>
            </a:r>
            <a:endParaRPr lang="en-US" sz="8600" dirty="0">
              <a:solidFill>
                <a:schemeClr val="bg1">
                  <a:lumMod val="95000"/>
                </a:schemeClr>
              </a:solidFill>
              <a:latin typeface="Open Sans Bold"/>
            </a:endParaRPr>
          </a:p>
        </p:txBody>
      </p:sp>
    </p:spTree>
    <p:extLst>
      <p:ext uri="{BB962C8B-B14F-4D97-AF65-F5344CB8AC3E}">
        <p14:creationId xmlns:p14="http://schemas.microsoft.com/office/powerpoint/2010/main" val="396416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4" name="Group 4"/>
          <p:cNvGrpSpPr/>
          <p:nvPr/>
        </p:nvGrpSpPr>
        <p:grpSpPr>
          <a:xfrm>
            <a:off x="1028700" y="-15574"/>
            <a:ext cx="3821076" cy="1494171"/>
            <a:chOff x="0" y="0"/>
            <a:chExt cx="5094768" cy="1992228"/>
          </a:xfrm>
        </p:grpSpPr>
        <p:pic>
          <p:nvPicPr>
            <p:cNvPr id="5" name="Picture 5"/>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6"/>
          <p:cNvSpPr txBox="1"/>
          <p:nvPr/>
        </p:nvSpPr>
        <p:spPr>
          <a:xfrm>
            <a:off x="1028700" y="4533900"/>
            <a:ext cx="13541348" cy="1376553"/>
          </a:xfrm>
          <a:prstGeom prst="rect">
            <a:avLst/>
          </a:prstGeom>
        </p:spPr>
        <p:txBody>
          <a:bodyPr lIns="0" tIns="0" rIns="0" bIns="0" rtlCol="0" anchor="t">
            <a:spAutoFit/>
          </a:bodyPr>
          <a:lstStyle/>
          <a:p>
            <a:pPr algn="l">
              <a:lnSpc>
                <a:spcPts val="10656"/>
              </a:lnSpc>
            </a:pPr>
            <a:r>
              <a:rPr lang="en-US" sz="9600" dirty="0">
                <a:solidFill>
                  <a:srgbClr val="3F45D7"/>
                </a:solidFill>
                <a:latin typeface="Open Sans Bold"/>
              </a:rPr>
              <a:t>ОБЩИЕ ПОЛОЖЕНИЯ</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2781300"/>
            <a:ext cx="16344900" cy="5955476"/>
          </a:xfrm>
          <a:prstGeom prst="rect">
            <a:avLst/>
          </a:prstGeom>
          <a:noFill/>
        </p:spPr>
        <p:txBody>
          <a:bodyPr wrap="square">
            <a:spAutoFit/>
          </a:bodyPr>
          <a:lstStyle/>
          <a:p>
            <a:pPr algn="just">
              <a:lnSpc>
                <a:spcPct val="107000"/>
              </a:lnSpc>
              <a:spcAft>
                <a:spcPts val="800"/>
              </a:spcAft>
            </a:pPr>
            <a:r>
              <a:rPr lang="ru-RU" sz="4400" dirty="0">
                <a:solidFill>
                  <a:srgbClr val="3F45D7"/>
                </a:solidFill>
                <a:latin typeface="Open Sans Bold"/>
              </a:rPr>
              <a:t>ВОЗВРАТ ДОЛГОВ И БАНКРОТСТВО COVID-19 </a:t>
            </a:r>
          </a:p>
          <a:p>
            <a:pPr algn="just">
              <a:lnSpc>
                <a:spcPct val="107000"/>
              </a:lnSpc>
              <a:spcAft>
                <a:spcPts val="800"/>
              </a:spcAft>
            </a:pPr>
            <a:r>
              <a:rPr lang="ru-RU" sz="4400" dirty="0">
                <a:solidFill>
                  <a:srgbClr val="000000"/>
                </a:solidFill>
                <a:latin typeface="Open Sans Bold"/>
              </a:rPr>
              <a:t>20 июля  2020 года опубликован и вступил в силу закон об особенностях исполнительного производства и возврата долгов в период коронавируса. Субъекты МСП из наиболее пострадавших отраслей могут получить рассрочку на сумму не больше 15 млн руб., а пенсионеры - не выше 1 млн руб. Рассмотрим новшества подробнее.</a:t>
            </a:r>
          </a:p>
        </p:txBody>
      </p:sp>
      <p:pic>
        <p:nvPicPr>
          <p:cNvPr id="7" name="Рисунок 6" descr="Монеты">
            <a:extLst>
              <a:ext uri="{FF2B5EF4-FFF2-40B4-BE49-F238E27FC236}">
                <a16:creationId xmlns:a16="http://schemas.microsoft.com/office/drawing/2014/main" id="{D9EA7238-1478-41A8-8F77-D5807C3DCE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316200" y="7886700"/>
            <a:ext cx="2057400" cy="2051179"/>
          </a:xfrm>
          <a:prstGeom prst="rect">
            <a:avLst/>
          </a:prstGeom>
        </p:spPr>
      </p:pic>
      <p:pic>
        <p:nvPicPr>
          <p:cNvPr id="8" name="Рисунок 7">
            <a:extLst>
              <a:ext uri="{FF2B5EF4-FFF2-40B4-BE49-F238E27FC236}">
                <a16:creationId xmlns:a16="http://schemas.microsoft.com/office/drawing/2014/main" id="{B75893F5-335C-4F6E-A794-3826D7BA8BDA}"/>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015C9757-6809-446A-B3FD-DE4B4AAE7C96}"/>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03CF572E-8472-4E22-8D7A-36FD18310693}"/>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3A3D9902-BBCD-40E0-B404-778B3DD19837}"/>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7970644"/>
          </a:xfrm>
          <a:prstGeom prst="rect">
            <a:avLst/>
          </a:prstGeom>
          <a:noFill/>
        </p:spPr>
        <p:txBody>
          <a:bodyPr wrap="square">
            <a:spAutoFit/>
          </a:bodyPr>
          <a:lstStyle/>
          <a:p>
            <a:pPr algn="just">
              <a:lnSpc>
                <a:spcPct val="107000"/>
              </a:lnSpc>
              <a:buClr>
                <a:srgbClr val="3F45D7"/>
              </a:buClr>
            </a:pPr>
            <a:r>
              <a:rPr lang="ru-RU" sz="3200" kern="100" dirty="0">
                <a:solidFill>
                  <a:srgbClr val="3F45D7"/>
                </a:solidFill>
                <a:latin typeface="Open Sans Bold"/>
              </a:rPr>
              <a:t>ОБЩИЕ ПРАВИЛА РАССРОЧКИ</a:t>
            </a:r>
          </a:p>
          <a:p>
            <a:pPr marL="457200" indent="-457200" algn="just">
              <a:lnSpc>
                <a:spcPct val="107000"/>
              </a:lnSpc>
              <a:buClr>
                <a:srgbClr val="3F45D7"/>
              </a:buClr>
              <a:buFont typeface="Wingdings" panose="05000000000000000000" pitchFamily="2" charset="2"/>
              <a:buChar char="Ø"/>
            </a:pPr>
            <a:r>
              <a:rPr lang="ru-RU" sz="3200" kern="100" dirty="0">
                <a:solidFill>
                  <a:srgbClr val="000000"/>
                </a:solidFill>
                <a:latin typeface="Open Sans Bold"/>
              </a:rPr>
              <a:t>Рассрочку обязаны предоставить, если исполнительное производство возбуждено по документу, предъявленному до 1 октября 2020 года.</a:t>
            </a:r>
          </a:p>
          <a:p>
            <a:pPr marL="457200" indent="-457200" algn="just">
              <a:lnSpc>
                <a:spcPct val="107000"/>
              </a:lnSpc>
              <a:buClr>
                <a:srgbClr val="3F45D7"/>
              </a:buClr>
              <a:buFont typeface="Wingdings" panose="05000000000000000000" pitchFamily="2" charset="2"/>
              <a:buChar char="Ø"/>
            </a:pPr>
            <a:r>
              <a:rPr lang="ru-RU" sz="3200" kern="100" dirty="0">
                <a:solidFill>
                  <a:srgbClr val="000000"/>
                </a:solidFill>
                <a:latin typeface="Open Sans Bold"/>
              </a:rPr>
              <a:t>Рассрочку можно получить только один раз, обратившись к судебному приставу-исполнителю. К заявлению нужно приложить график погашения задолженности, которую следует выплачивать ежемесячно в равных долях. При нарушении графика рассрочку отменят, а исполнительное производство будет проходить в общем порядке.</a:t>
            </a:r>
          </a:p>
          <a:p>
            <a:pPr marL="457200" indent="-457200" algn="just">
              <a:lnSpc>
                <a:spcPct val="107000"/>
              </a:lnSpc>
              <a:buClr>
                <a:srgbClr val="3F45D7"/>
              </a:buClr>
              <a:buFont typeface="Wingdings" panose="05000000000000000000" pitchFamily="2" charset="2"/>
              <a:buChar char="Ø"/>
            </a:pPr>
            <a:r>
              <a:rPr lang="ru-RU" sz="3200" kern="100" dirty="0">
                <a:solidFill>
                  <a:srgbClr val="000000"/>
                </a:solidFill>
                <a:latin typeface="Open Sans Bold"/>
              </a:rPr>
              <a:t>Во время рассрочки судебный пристав не вправе применять меры принудительного исполнения, за исключением ареста имущества. При этом ранее наложенные ограничения сохраняются, кроме обращения взыскания на деньги, находящиеся на счетах в кредитных организациях.</a:t>
            </a:r>
          </a:p>
          <a:p>
            <a:pPr marL="457200" indent="-457200" algn="just">
              <a:lnSpc>
                <a:spcPct val="107000"/>
              </a:lnSpc>
              <a:buClr>
                <a:srgbClr val="3F45D7"/>
              </a:buClr>
              <a:buFont typeface="Wingdings" panose="05000000000000000000" pitchFamily="2" charset="2"/>
              <a:buChar char="Ø"/>
            </a:pPr>
            <a:r>
              <a:rPr lang="ru-RU" sz="3200" kern="100" dirty="0">
                <a:solidFill>
                  <a:srgbClr val="000000"/>
                </a:solidFill>
                <a:latin typeface="Open Sans Bold"/>
              </a:rPr>
              <a:t>Должникам в данный период запрещено выдавать поручительства и гарантии, а также отчуждать или обременять свое имущество.</a:t>
            </a:r>
          </a:p>
        </p:txBody>
      </p:sp>
      <p:pic>
        <p:nvPicPr>
          <p:cNvPr id="8" name="Рисунок 7" descr="Песочные часы">
            <a:extLst>
              <a:ext uri="{FF2B5EF4-FFF2-40B4-BE49-F238E27FC236}">
                <a16:creationId xmlns:a16="http://schemas.microsoft.com/office/drawing/2014/main" id="{CCE7E1A1-21DD-4F39-B16E-3634B236D77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1605787"/>
            <a:ext cx="1219200" cy="1219200"/>
          </a:xfrm>
          <a:prstGeom prst="rect">
            <a:avLst/>
          </a:prstGeom>
        </p:spPr>
      </p:pic>
      <p:pic>
        <p:nvPicPr>
          <p:cNvPr id="7" name="Рисунок 6">
            <a:extLst>
              <a:ext uri="{FF2B5EF4-FFF2-40B4-BE49-F238E27FC236}">
                <a16:creationId xmlns:a16="http://schemas.microsoft.com/office/drawing/2014/main" id="{5970B7CD-C5BC-4B15-AEEC-103CAFEAB73E}"/>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F928DBCD-67A0-4CC6-BE04-D8531AEB5731}"/>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43F5CBEA-4FB2-4A9F-8A76-E7682FCD534E}"/>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0A468D7C-399B-4D98-9747-070F0D7FCD94}"/>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543022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3040"/>
            <a:ext cx="16344900" cy="8829277"/>
          </a:xfrm>
          <a:prstGeom prst="rect">
            <a:avLst/>
          </a:prstGeom>
          <a:noFill/>
        </p:spPr>
        <p:txBody>
          <a:bodyPr wrap="square">
            <a:spAutoFit/>
          </a:bodyPr>
          <a:lstStyle/>
          <a:p>
            <a:pPr algn="just">
              <a:lnSpc>
                <a:spcPct val="107000"/>
              </a:lnSpc>
            </a:pPr>
            <a:r>
              <a:rPr lang="ru-RU" sz="2800" kern="100" dirty="0">
                <a:solidFill>
                  <a:srgbClr val="3F45D7"/>
                </a:solidFill>
                <a:latin typeface="Open Sans Bold"/>
              </a:rPr>
              <a:t>УСЛОВИЯ РАССРОЧКИ ДЛЯ МАЛОГО И СРЕДНЕГО БИЗНЕСА</a:t>
            </a:r>
          </a:p>
          <a:p>
            <a:pPr algn="just">
              <a:lnSpc>
                <a:spcPct val="107000"/>
              </a:lnSpc>
            </a:pPr>
            <a:r>
              <a:rPr lang="ru-RU" sz="2800" kern="100" dirty="0">
                <a:solidFill>
                  <a:srgbClr val="000000"/>
                </a:solidFill>
                <a:latin typeface="Open Sans Bold"/>
              </a:rPr>
              <a:t>На новую меру поддержки могут рассчитывать компании и ИП, если они:</a:t>
            </a:r>
          </a:p>
          <a:p>
            <a:pPr marL="457200" indent="-457200" algn="just">
              <a:lnSpc>
                <a:spcPct val="107000"/>
              </a:lnSpc>
              <a:buClr>
                <a:srgbClr val="3F45D7"/>
              </a:buClr>
              <a:buFont typeface="Wingdings" panose="05000000000000000000" pitchFamily="2" charset="2"/>
              <a:buChar char="Ø"/>
            </a:pPr>
            <a:r>
              <a:rPr lang="ru-RU" sz="2800" kern="100" dirty="0">
                <a:solidFill>
                  <a:srgbClr val="000000"/>
                </a:solidFill>
                <a:latin typeface="Open Sans Bold"/>
              </a:rPr>
              <a:t>были включены в реестр МСП по состоянию на 1 марта 2020 года;</a:t>
            </a:r>
          </a:p>
          <a:p>
            <a:pPr marL="457200" indent="-457200" algn="just">
              <a:lnSpc>
                <a:spcPct val="107000"/>
              </a:lnSpc>
              <a:buClr>
                <a:srgbClr val="3F45D7"/>
              </a:buClr>
              <a:buFont typeface="Wingdings" panose="05000000000000000000" pitchFamily="2" charset="2"/>
              <a:buChar char="Ø"/>
            </a:pPr>
            <a:r>
              <a:rPr lang="ru-RU" sz="2800" kern="100" dirty="0">
                <a:solidFill>
                  <a:srgbClr val="000000"/>
                </a:solidFill>
                <a:latin typeface="Open Sans Bold"/>
              </a:rPr>
              <a:t>осуществляли по данным ЕГРЮЛ или ЕГРИП на 1 марта 2020 года основной вид деятельности в наиболее пострадавших отраслях.</a:t>
            </a:r>
          </a:p>
          <a:p>
            <a:pPr algn="just">
              <a:lnSpc>
                <a:spcPct val="107000"/>
              </a:lnSpc>
            </a:pPr>
            <a:r>
              <a:rPr lang="ru-RU" sz="2800" kern="100" dirty="0">
                <a:solidFill>
                  <a:srgbClr val="000000"/>
                </a:solidFill>
                <a:latin typeface="Open Sans Bold"/>
              </a:rPr>
              <a:t>Исключение составляют должники, к которым применен мораторий на банкротство.</a:t>
            </a:r>
          </a:p>
          <a:p>
            <a:pPr algn="just">
              <a:lnSpc>
                <a:spcPct val="107000"/>
              </a:lnSpc>
            </a:pPr>
            <a:r>
              <a:rPr lang="ru-RU" sz="2800" kern="100" dirty="0">
                <a:solidFill>
                  <a:srgbClr val="000000"/>
                </a:solidFill>
                <a:latin typeface="Open Sans Bold"/>
              </a:rPr>
              <a:t>Рассрочку можно получить в отношении требований имущественного характера на сумму не больше 15 млн руб. Это право не распространяется на требования:</a:t>
            </a:r>
          </a:p>
          <a:p>
            <a:pPr marL="457200" indent="-457200" algn="just">
              <a:lnSpc>
                <a:spcPct val="107000"/>
              </a:lnSpc>
              <a:buClr>
                <a:srgbClr val="3F45D7"/>
              </a:buClr>
              <a:buFont typeface="Wingdings" panose="05000000000000000000" pitchFamily="2" charset="2"/>
              <a:buChar char="Ø"/>
            </a:pPr>
            <a:r>
              <a:rPr lang="ru-RU" sz="2800" kern="100" dirty="0">
                <a:solidFill>
                  <a:srgbClr val="000000"/>
                </a:solidFill>
                <a:latin typeface="Open Sans Bold"/>
              </a:rPr>
              <a:t>возместить вред здоровью, а также вред в связи со смертью кормильца;</a:t>
            </a:r>
          </a:p>
          <a:p>
            <a:pPr marL="457200" indent="-457200" algn="just">
              <a:lnSpc>
                <a:spcPct val="107000"/>
              </a:lnSpc>
              <a:buClr>
                <a:srgbClr val="3F45D7"/>
              </a:buClr>
              <a:buFont typeface="Wingdings" panose="05000000000000000000" pitchFamily="2" charset="2"/>
              <a:buChar char="Ø"/>
            </a:pPr>
            <a:r>
              <a:rPr lang="ru-RU" sz="2800" kern="100" dirty="0">
                <a:solidFill>
                  <a:srgbClr val="000000"/>
                </a:solidFill>
                <a:latin typeface="Open Sans Bold"/>
              </a:rPr>
              <a:t>компенсировать моральный вред;</a:t>
            </a:r>
          </a:p>
          <a:p>
            <a:pPr marL="457200" indent="-457200" algn="just">
              <a:lnSpc>
                <a:spcPct val="107000"/>
              </a:lnSpc>
              <a:buClr>
                <a:srgbClr val="3F45D7"/>
              </a:buClr>
              <a:buFont typeface="Wingdings" panose="05000000000000000000" pitchFamily="2" charset="2"/>
              <a:buChar char="Ø"/>
            </a:pPr>
            <a:r>
              <a:rPr lang="ru-RU" sz="2800" kern="100" dirty="0">
                <a:solidFill>
                  <a:srgbClr val="000000"/>
                </a:solidFill>
                <a:latin typeface="Open Sans Bold"/>
              </a:rPr>
              <a:t>выплатить выходные пособия;</a:t>
            </a:r>
          </a:p>
          <a:p>
            <a:pPr marL="457200" indent="-457200" algn="just">
              <a:lnSpc>
                <a:spcPct val="107000"/>
              </a:lnSpc>
              <a:buClr>
                <a:srgbClr val="3F45D7"/>
              </a:buClr>
              <a:buFont typeface="Wingdings" panose="05000000000000000000" pitchFamily="2" charset="2"/>
              <a:buChar char="Ø"/>
            </a:pPr>
            <a:r>
              <a:rPr lang="ru-RU" sz="2800" kern="100" dirty="0">
                <a:solidFill>
                  <a:srgbClr val="000000"/>
                </a:solidFill>
                <a:latin typeface="Open Sans Bold"/>
              </a:rPr>
              <a:t>оплатить труд работников (в т.ч. бывших);</a:t>
            </a:r>
          </a:p>
          <a:p>
            <a:pPr marL="457200" indent="-457200" algn="just">
              <a:lnSpc>
                <a:spcPct val="107000"/>
              </a:lnSpc>
              <a:buClr>
                <a:srgbClr val="3F45D7"/>
              </a:buClr>
              <a:buFont typeface="Wingdings" panose="05000000000000000000" pitchFamily="2" charset="2"/>
              <a:buChar char="Ø"/>
            </a:pPr>
            <a:r>
              <a:rPr lang="ru-RU" sz="2800" kern="100" dirty="0">
                <a:solidFill>
                  <a:srgbClr val="000000"/>
                </a:solidFill>
                <a:latin typeface="Open Sans Bold"/>
              </a:rPr>
              <a:t>выплатить вознаграждения авторам РИД.</a:t>
            </a:r>
          </a:p>
          <a:p>
            <a:pPr algn="just">
              <a:lnSpc>
                <a:spcPct val="107000"/>
              </a:lnSpc>
            </a:pPr>
            <a:r>
              <a:rPr lang="ru-RU" sz="2800" kern="100" dirty="0">
                <a:solidFill>
                  <a:srgbClr val="000000"/>
                </a:solidFill>
                <a:latin typeface="Open Sans Bold"/>
              </a:rPr>
              <a:t>Период рассрочки не должен превышать 12 месяцев и заканчиваться позже 1 августа 2021 года.</a:t>
            </a:r>
          </a:p>
          <a:p>
            <a:pPr algn="just">
              <a:lnSpc>
                <a:spcPct val="107000"/>
              </a:lnSpc>
            </a:pPr>
            <a:r>
              <a:rPr lang="ru-RU" sz="2800" kern="100" dirty="0">
                <a:solidFill>
                  <a:srgbClr val="000000"/>
                </a:solidFill>
                <a:latin typeface="Open Sans Bold"/>
              </a:rPr>
              <a:t>В это время юрлицам и ИП могут запретить госрегистрацию прав на имущество. Кроме того, компании не вправе выплачивать дивиденды и другие платежи по эмиссионным ценным бумагам, доходы по долям (паям). Запрещено и распределять прибыль между учредителями (участниками) юрлица.</a:t>
            </a:r>
          </a:p>
        </p:txBody>
      </p:sp>
      <p:pic>
        <p:nvPicPr>
          <p:cNvPr id="9" name="Рисунок 8" descr="Портфель">
            <a:extLst>
              <a:ext uri="{FF2B5EF4-FFF2-40B4-BE49-F238E27FC236}">
                <a16:creationId xmlns:a16="http://schemas.microsoft.com/office/drawing/2014/main" id="{4675D640-A345-4B8A-9082-BC3AE465C23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849600" y="1478597"/>
            <a:ext cx="1676400" cy="1676400"/>
          </a:xfrm>
          <a:prstGeom prst="rect">
            <a:avLst/>
          </a:prstGeom>
        </p:spPr>
      </p:pic>
      <p:pic>
        <p:nvPicPr>
          <p:cNvPr id="7" name="Рисунок 6">
            <a:extLst>
              <a:ext uri="{FF2B5EF4-FFF2-40B4-BE49-F238E27FC236}">
                <a16:creationId xmlns:a16="http://schemas.microsoft.com/office/drawing/2014/main" id="{C0A5BC8F-CB76-40BB-87C9-B32EB59F8DB9}"/>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8" name="TextBox 7">
            <a:extLst>
              <a:ext uri="{FF2B5EF4-FFF2-40B4-BE49-F238E27FC236}">
                <a16:creationId xmlns:a16="http://schemas.microsoft.com/office/drawing/2014/main" id="{496859DD-702B-4DDD-870A-C16EB5F1DBB4}"/>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5820C105-1409-420E-B5E2-E6234A2F90BE}"/>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AE482C4E-5673-4A0C-BAD5-DCB2EBFF6742}"/>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1038840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8708602"/>
          </a:xfrm>
          <a:prstGeom prst="rect">
            <a:avLst/>
          </a:prstGeom>
          <a:noFill/>
        </p:spPr>
        <p:txBody>
          <a:bodyPr wrap="square">
            <a:spAutoFit/>
          </a:bodyPr>
          <a:lstStyle/>
          <a:p>
            <a:pPr algn="just">
              <a:lnSpc>
                <a:spcPct val="107000"/>
              </a:lnSpc>
              <a:spcAft>
                <a:spcPts val="800"/>
              </a:spcAft>
            </a:pPr>
            <a:r>
              <a:rPr lang="ru-RU" sz="3800" dirty="0">
                <a:solidFill>
                  <a:srgbClr val="3F45D7"/>
                </a:solidFill>
                <a:latin typeface="Open Sans Bold"/>
              </a:rPr>
              <a:t>УСЛОВИЯ РАССРОЧКИ ДЛЯ ПЕНСИОНЕРОВ</a:t>
            </a:r>
          </a:p>
          <a:p>
            <a:pPr algn="just">
              <a:lnSpc>
                <a:spcPct val="107000"/>
              </a:lnSpc>
              <a:spcAft>
                <a:spcPts val="800"/>
              </a:spcAft>
            </a:pPr>
            <a:r>
              <a:rPr lang="ru-RU" sz="3800" dirty="0">
                <a:latin typeface="Open Sans Bold"/>
              </a:rPr>
              <a:t>Воспользоваться новой мерой поддержки могут граждане, получающие пенсии по старости, инвалидности, по случаю потери кормильца, если соблюдены следующие условия:</a:t>
            </a:r>
          </a:p>
          <a:p>
            <a:pPr marL="571500" indent="-571500" algn="just">
              <a:lnSpc>
                <a:spcPct val="107000"/>
              </a:lnSpc>
              <a:spcAft>
                <a:spcPts val="800"/>
              </a:spcAft>
              <a:buClr>
                <a:srgbClr val="3F45D7"/>
              </a:buClr>
              <a:buFont typeface="Wingdings" panose="05000000000000000000" pitchFamily="2" charset="2"/>
              <a:buChar char="Ø"/>
            </a:pPr>
            <a:r>
              <a:rPr lang="ru-RU" sz="3800" dirty="0">
                <a:latin typeface="Open Sans Bold"/>
              </a:rPr>
              <a:t>совокупный размер пенсий меньше 2 МРОТ;</a:t>
            </a:r>
          </a:p>
          <a:p>
            <a:pPr marL="571500" indent="-571500" algn="just">
              <a:lnSpc>
                <a:spcPct val="107000"/>
              </a:lnSpc>
              <a:spcAft>
                <a:spcPts val="800"/>
              </a:spcAft>
              <a:buClr>
                <a:srgbClr val="3F45D7"/>
              </a:buClr>
              <a:buFont typeface="Wingdings" panose="05000000000000000000" pitchFamily="2" charset="2"/>
              <a:buChar char="Ø"/>
            </a:pPr>
            <a:r>
              <a:rPr lang="ru-RU" sz="3800" dirty="0">
                <a:latin typeface="Open Sans Bold"/>
              </a:rPr>
              <a:t>нет других доходов и недвижимости (кроме единственной пригодной для постоянного проживания).</a:t>
            </a:r>
          </a:p>
          <a:p>
            <a:pPr algn="just">
              <a:lnSpc>
                <a:spcPct val="107000"/>
              </a:lnSpc>
              <a:spcAft>
                <a:spcPts val="800"/>
              </a:spcAft>
            </a:pPr>
            <a:r>
              <a:rPr lang="ru-RU" sz="3800" dirty="0">
                <a:latin typeface="Open Sans Bold"/>
              </a:rPr>
              <a:t>Рассрочку обязаны дать только в отношении долгов по кредиту (займу), не превышающих в сумме 1 млн руб. Выплатить долг гражданин должен максимум в течение 24 месяцев, но не позднее 1 июля 2022 года.</a:t>
            </a:r>
          </a:p>
          <a:p>
            <a:pPr algn="just">
              <a:lnSpc>
                <a:spcPct val="107000"/>
              </a:lnSpc>
              <a:spcAft>
                <a:spcPts val="800"/>
              </a:spcAft>
            </a:pPr>
            <a:r>
              <a:rPr lang="ru-RU" sz="3800" dirty="0">
                <a:latin typeface="Open Sans Bold"/>
              </a:rPr>
              <a:t>Коллекторы не могут осуществлять деятельность по возврату долга, погашение которого рассрочено.</a:t>
            </a:r>
          </a:p>
        </p:txBody>
      </p:sp>
      <p:pic>
        <p:nvPicPr>
          <p:cNvPr id="7" name="Рисунок 6" descr="Мужчина с тростью">
            <a:extLst>
              <a:ext uri="{FF2B5EF4-FFF2-40B4-BE49-F238E27FC236}">
                <a16:creationId xmlns:a16="http://schemas.microsoft.com/office/drawing/2014/main" id="{DB0F0373-7FDA-4FA0-88C6-0EA5CACDCB7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734800" y="1632288"/>
            <a:ext cx="914400" cy="914400"/>
          </a:xfrm>
          <a:prstGeom prst="rect">
            <a:avLst/>
          </a:prstGeom>
        </p:spPr>
      </p:pic>
      <p:pic>
        <p:nvPicPr>
          <p:cNvPr id="8" name="Рисунок 7">
            <a:extLst>
              <a:ext uri="{FF2B5EF4-FFF2-40B4-BE49-F238E27FC236}">
                <a16:creationId xmlns:a16="http://schemas.microsoft.com/office/drawing/2014/main" id="{7B441EFA-95A4-487A-9EFE-3BC335493E3F}"/>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A5E8647E-C1D1-45FD-8BE6-918E1FFCC8C2}"/>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7F43807E-513D-43D0-A35E-04F43573D29D}"/>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D206D2EB-4BC7-458F-8466-254D06A55149}"/>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3873807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8592289"/>
          </a:xfrm>
          <a:prstGeom prst="rect">
            <a:avLst/>
          </a:prstGeom>
          <a:noFill/>
        </p:spPr>
        <p:txBody>
          <a:bodyPr wrap="square">
            <a:spAutoFit/>
          </a:bodyPr>
          <a:lstStyle/>
          <a:p>
            <a:pPr algn="just">
              <a:lnSpc>
                <a:spcPct val="107000"/>
              </a:lnSpc>
            </a:pPr>
            <a:r>
              <a:rPr lang="ru-RU" sz="3700" dirty="0">
                <a:solidFill>
                  <a:srgbClr val="3F45D7"/>
                </a:solidFill>
                <a:latin typeface="Open Sans Bold"/>
              </a:rPr>
              <a:t>ОГРАНИЧЕНИЯ ИСПОЛНИТЕЛЬНЫХ ДЕЙСТВИЙ В ОТНОШЕНИИ ВСЕХ ГРАЖДАН</a:t>
            </a:r>
          </a:p>
          <a:p>
            <a:pPr algn="just">
              <a:lnSpc>
                <a:spcPct val="107000"/>
              </a:lnSpc>
            </a:pPr>
            <a:r>
              <a:rPr lang="ru-RU" sz="3700" dirty="0">
                <a:latin typeface="Open Sans Bold"/>
              </a:rPr>
              <a:t>Для всех должников-граждан ввели послабление, не связанное с рассрочкой.</a:t>
            </a:r>
          </a:p>
          <a:p>
            <a:pPr algn="just">
              <a:lnSpc>
                <a:spcPct val="107000"/>
              </a:lnSpc>
            </a:pPr>
            <a:r>
              <a:rPr lang="ru-RU" sz="3700" dirty="0">
                <a:latin typeface="Open Sans Bold"/>
              </a:rPr>
              <a:t>По 31 декабря 2020 года включительно приставы не могут, в частности, арестовать и изъять движимое имущество должника, находящееся по месту его жительства. Ограничение не касается ТС (автомобилей, мотоциклов, мопедов, трициклов и </a:t>
            </a:r>
            <a:r>
              <a:rPr lang="ru-RU" sz="3700" dirty="0" err="1">
                <a:latin typeface="Open Sans Bold"/>
              </a:rPr>
              <a:t>квадрициклов</a:t>
            </a:r>
            <a:r>
              <a:rPr lang="ru-RU" sz="3700" dirty="0">
                <a:latin typeface="Open Sans Bold"/>
              </a:rPr>
              <a:t>, самоходных машин).</a:t>
            </a:r>
          </a:p>
          <a:p>
            <a:pPr algn="just">
              <a:lnSpc>
                <a:spcPct val="107000"/>
              </a:lnSpc>
            </a:pPr>
            <a:r>
              <a:rPr lang="ru-RU" sz="3700" dirty="0">
                <a:latin typeface="Open Sans Bold"/>
              </a:rPr>
              <a:t>Вместе с тем до этого же дня включительно могут запретить госрегистрацию прав на имущество.</a:t>
            </a:r>
          </a:p>
          <a:p>
            <a:pPr algn="just">
              <a:lnSpc>
                <a:spcPct val="107000"/>
              </a:lnSpc>
            </a:pPr>
            <a:r>
              <a:rPr lang="ru-RU" sz="3700" dirty="0">
                <a:latin typeface="Open Sans Bold"/>
              </a:rPr>
              <a:t>Эти правила не распространяются на исполнение судебного акта, содержащего требование арестовать имущество должника.</a:t>
            </a:r>
          </a:p>
        </p:txBody>
      </p:sp>
      <p:pic>
        <p:nvPicPr>
          <p:cNvPr id="7" name="Рисунок 6" descr="Молоток судьи">
            <a:extLst>
              <a:ext uri="{FF2B5EF4-FFF2-40B4-BE49-F238E27FC236}">
                <a16:creationId xmlns:a16="http://schemas.microsoft.com/office/drawing/2014/main" id="{76B5D5EC-E9C5-4A8C-9F66-7CE138F723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53000" y="2090023"/>
            <a:ext cx="914400" cy="914400"/>
          </a:xfrm>
          <a:prstGeom prst="rect">
            <a:avLst/>
          </a:prstGeom>
        </p:spPr>
      </p:pic>
      <p:pic>
        <p:nvPicPr>
          <p:cNvPr id="8" name="Рисунок 7">
            <a:extLst>
              <a:ext uri="{FF2B5EF4-FFF2-40B4-BE49-F238E27FC236}">
                <a16:creationId xmlns:a16="http://schemas.microsoft.com/office/drawing/2014/main" id="{636A3562-57CD-4C8F-B838-0A2B4F48ECDD}"/>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FA7B05C7-CD45-459D-9C1C-79EBB8E4AD3B}"/>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B89FE45B-9936-4ACD-BB11-CE8952AC427E}"/>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46798821-5F52-4360-B1B1-1DCF8091A195}"/>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2078318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sp>
        <p:nvSpPr>
          <p:cNvPr id="5" name="TextBox 5"/>
          <p:cNvSpPr txBox="1"/>
          <p:nvPr/>
        </p:nvSpPr>
        <p:spPr>
          <a:xfrm>
            <a:off x="1028700" y="1580197"/>
            <a:ext cx="16322648" cy="7073988"/>
          </a:xfrm>
          <a:prstGeom prst="rect">
            <a:avLst/>
          </a:prstGeom>
        </p:spPr>
        <p:txBody>
          <a:bodyPr lIns="0" tIns="0" rIns="0" bIns="0" rtlCol="0" anchor="t">
            <a:spAutoFit/>
          </a:bodyPr>
          <a:lstStyle/>
          <a:p>
            <a:pPr algn="l">
              <a:lnSpc>
                <a:spcPts val="8000"/>
              </a:lnSpc>
            </a:pPr>
            <a:r>
              <a:rPr lang="ru-RU" sz="4500" kern="100" dirty="0">
                <a:solidFill>
                  <a:srgbClr val="000000"/>
                </a:solidFill>
                <a:latin typeface="Open Sans Bold"/>
              </a:rPr>
              <a:t>ВО ВРЕМЯ ПРОСМОТРА ПРЕЗЕНТАЦИИ ВЫ МОЖЕТЕ ПОЛЬЗОВАТЬСЯ </a:t>
            </a:r>
            <a:r>
              <a:rPr lang="ru-RU" sz="4500" kern="100" dirty="0">
                <a:solidFill>
                  <a:srgbClr val="3F45D7"/>
                </a:solidFill>
                <a:latin typeface="Open Sans Bold"/>
              </a:rPr>
              <a:t>ИНТЕРАКТИВНЫМ ОГЛАВЛЕНИЕМ </a:t>
            </a:r>
            <a:r>
              <a:rPr lang="ru-RU" sz="4500" kern="100" dirty="0">
                <a:solidFill>
                  <a:srgbClr val="000000"/>
                </a:solidFill>
                <a:latin typeface="Open Sans Bold"/>
              </a:rPr>
              <a:t>И В ЛЮБОМ ПОРЯДКЕ ПЕРЕКЛЮЧАТЬ СЛАЙДЫ. </a:t>
            </a:r>
          </a:p>
          <a:p>
            <a:pPr algn="l">
              <a:lnSpc>
                <a:spcPts val="8000"/>
              </a:lnSpc>
            </a:pPr>
            <a:r>
              <a:rPr lang="ru-RU" sz="4500" kern="100" dirty="0">
                <a:solidFill>
                  <a:srgbClr val="000000"/>
                </a:solidFill>
                <a:latin typeface="Open Sans Bold"/>
              </a:rPr>
              <a:t>ДЛЯ ЭТОГО КЛИКНИТЕ ЛЕВОЙ КНОПКОЙ МЫШИ ПО ИЗОБРАЖЕНИЮ СЛАЙДА, КЛИКНИТЕ ВТОРОЙ РАЗ, ЧТОБЫ ВЫЙТИ ИЗ ПРОСМОТРА СЛАЙДА.</a:t>
            </a:r>
          </a:p>
          <a:p>
            <a:pPr algn="l">
              <a:lnSpc>
                <a:spcPts val="8000"/>
              </a:lnSpc>
            </a:pPr>
            <a:r>
              <a:rPr lang="ru-RU" sz="4500" kern="100" dirty="0">
                <a:solidFill>
                  <a:srgbClr val="000000"/>
                </a:solidFill>
                <a:latin typeface="Open Sans Bold"/>
              </a:rPr>
              <a:t>ПРИЯТНОГО ПРОСМОТРА!</a:t>
            </a:r>
            <a:endParaRPr lang="en-US" sz="4500" kern="100" dirty="0">
              <a:solidFill>
                <a:srgbClr val="000000"/>
              </a:solidFill>
              <a:latin typeface="Open Sans Bold"/>
            </a:endParaRPr>
          </a:p>
        </p:txBody>
      </p:sp>
      <p:grpSp>
        <p:nvGrpSpPr>
          <p:cNvPr id="6" name="Group 6"/>
          <p:cNvGrpSpPr/>
          <p:nvPr/>
        </p:nvGrpSpPr>
        <p:grpSpPr>
          <a:xfrm>
            <a:off x="1028700" y="0"/>
            <a:ext cx="3821076" cy="1494171"/>
            <a:chOff x="0" y="0"/>
            <a:chExt cx="5094768" cy="1992228"/>
          </a:xfrm>
        </p:grpSpPr>
        <p:pic>
          <p:nvPicPr>
            <p:cNvPr id="7" name="Picture 7"/>
            <p:cNvPicPr>
              <a:picLocks noChangeAspect="1"/>
            </p:cNvPicPr>
            <p:nvPr/>
          </p:nvPicPr>
          <p:blipFill>
            <a:blip r:embed="rId2"/>
            <a:srcRect t="27" b="27"/>
            <a:stretch>
              <a:fillRect/>
            </a:stretch>
          </p:blipFill>
          <p:spPr>
            <a:xfrm>
              <a:off x="0" y="0"/>
              <a:ext cx="5094768" cy="1992228"/>
            </a:xfrm>
            <a:prstGeom prst="rect">
              <a:avLst/>
            </a:prstGeom>
          </p:spPr>
        </p:pic>
      </p:grpSp>
      <p:sp>
        <p:nvSpPr>
          <p:cNvPr id="8" name="AutoShape 3">
            <a:extLst>
              <a:ext uri="{FF2B5EF4-FFF2-40B4-BE49-F238E27FC236}">
                <a16:creationId xmlns:a16="http://schemas.microsoft.com/office/drawing/2014/main" id="{DC5834DB-1A9C-4544-8308-A3C975F6A00F}"/>
              </a:ext>
            </a:extLst>
          </p:cNvPr>
          <p:cNvSpPr/>
          <p:nvPr/>
        </p:nvSpPr>
        <p:spPr>
          <a:xfrm>
            <a:off x="0" y="8793207"/>
            <a:ext cx="18288000" cy="1493793"/>
          </a:xfrm>
          <a:prstGeom prst="rect">
            <a:avLst/>
          </a:prstGeom>
          <a:solidFill>
            <a:srgbClr val="3F45D7"/>
          </a:solidFill>
        </p:spPr>
      </p:sp>
      <p:pic>
        <p:nvPicPr>
          <p:cNvPr id="9" name="Рисунок 8">
            <a:hlinkClick r:id="rId3"/>
            <a:extLst>
              <a:ext uri="{FF2B5EF4-FFF2-40B4-BE49-F238E27FC236}">
                <a16:creationId xmlns:a16="http://schemas.microsoft.com/office/drawing/2014/main" id="{890372EA-7E26-4267-AFFD-525AACBCBD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81447" y="9194584"/>
            <a:ext cx="771536" cy="771536"/>
          </a:xfrm>
          <a:prstGeom prst="rect">
            <a:avLst/>
          </a:prstGeom>
        </p:spPr>
      </p:pic>
      <p:pic>
        <p:nvPicPr>
          <p:cNvPr id="10" name="Рисунок 9">
            <a:hlinkClick r:id="rId5"/>
            <a:extLst>
              <a:ext uri="{FF2B5EF4-FFF2-40B4-BE49-F238E27FC236}">
                <a16:creationId xmlns:a16="http://schemas.microsoft.com/office/drawing/2014/main" id="{8FD2AE9C-FF57-403E-B889-51511F93731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63391" y="9195720"/>
            <a:ext cx="770400" cy="770400"/>
          </a:xfrm>
          <a:prstGeom prst="rect">
            <a:avLst/>
          </a:prstGeom>
        </p:spPr>
      </p:pic>
      <p:pic>
        <p:nvPicPr>
          <p:cNvPr id="11" name="Рисунок 10">
            <a:hlinkClick r:id="rId7"/>
            <a:extLst>
              <a:ext uri="{FF2B5EF4-FFF2-40B4-BE49-F238E27FC236}">
                <a16:creationId xmlns:a16="http://schemas.microsoft.com/office/drawing/2014/main" id="{52AB607E-0613-4A72-8E57-E108A29514E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147434" y="9195720"/>
            <a:ext cx="770400" cy="770400"/>
          </a:xfrm>
          <a:prstGeom prst="rect">
            <a:avLst/>
          </a:prstGeom>
        </p:spPr>
      </p:pic>
      <p:pic>
        <p:nvPicPr>
          <p:cNvPr id="12" name="Рисунок 11">
            <a:hlinkClick r:id="rId9"/>
            <a:extLst>
              <a:ext uri="{FF2B5EF4-FFF2-40B4-BE49-F238E27FC236}">
                <a16:creationId xmlns:a16="http://schemas.microsoft.com/office/drawing/2014/main" id="{DD9BB9E7-559C-4C0A-98AC-A0A1FA4A666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031477" y="9205387"/>
            <a:ext cx="770400" cy="770400"/>
          </a:xfrm>
          <a:prstGeom prst="rect">
            <a:avLst/>
          </a:prstGeom>
        </p:spPr>
      </p:pic>
      <p:pic>
        <p:nvPicPr>
          <p:cNvPr id="13" name="Рисунок 12">
            <a:hlinkClick r:id="rId11"/>
            <a:extLst>
              <a:ext uri="{FF2B5EF4-FFF2-40B4-BE49-F238E27FC236}">
                <a16:creationId xmlns:a16="http://schemas.microsoft.com/office/drawing/2014/main" id="{88826EB3-E8E7-45F1-AE60-157A6D2CA8A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912285" y="9205387"/>
            <a:ext cx="770400" cy="770400"/>
          </a:xfrm>
          <a:prstGeom prst="rect">
            <a:avLst/>
          </a:prstGeom>
        </p:spPr>
      </p:pic>
      <p:pic>
        <p:nvPicPr>
          <p:cNvPr id="14" name="Рисунок 13">
            <a:hlinkClick r:id="rId13"/>
            <a:extLst>
              <a:ext uri="{FF2B5EF4-FFF2-40B4-BE49-F238E27FC236}">
                <a16:creationId xmlns:a16="http://schemas.microsoft.com/office/drawing/2014/main" id="{A40D29D2-E74C-4258-BE8A-82B80F9A307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4799563" y="9205387"/>
            <a:ext cx="770400" cy="770400"/>
          </a:xfrm>
          <a:prstGeom prst="rect">
            <a:avLst/>
          </a:prstGeom>
        </p:spPr>
      </p:pic>
      <p:pic>
        <p:nvPicPr>
          <p:cNvPr id="15" name="Рисунок 14">
            <a:hlinkClick r:id="rId15"/>
            <a:extLst>
              <a:ext uri="{FF2B5EF4-FFF2-40B4-BE49-F238E27FC236}">
                <a16:creationId xmlns:a16="http://schemas.microsoft.com/office/drawing/2014/main" id="{15373F35-BEAC-47C8-82B2-44333450331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5680371" y="9237625"/>
            <a:ext cx="770400" cy="770400"/>
          </a:xfrm>
          <a:prstGeom prst="rect">
            <a:avLst/>
          </a:prstGeom>
        </p:spPr>
      </p:pic>
      <p:pic>
        <p:nvPicPr>
          <p:cNvPr id="16" name="Рисунок 15">
            <a:hlinkClick r:id="rId17"/>
            <a:extLst>
              <a:ext uri="{FF2B5EF4-FFF2-40B4-BE49-F238E27FC236}">
                <a16:creationId xmlns:a16="http://schemas.microsoft.com/office/drawing/2014/main" id="{E68C9969-4F74-418B-89B5-9817AF8C72B3}"/>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6556469" y="9237625"/>
            <a:ext cx="770400" cy="770400"/>
          </a:xfrm>
          <a:prstGeom prst="rect">
            <a:avLst/>
          </a:prstGeom>
        </p:spPr>
      </p:pic>
      <p:pic>
        <p:nvPicPr>
          <p:cNvPr id="17" name="Рисунок 16">
            <a:hlinkClick r:id="rId19"/>
            <a:extLst>
              <a:ext uri="{FF2B5EF4-FFF2-40B4-BE49-F238E27FC236}">
                <a16:creationId xmlns:a16="http://schemas.microsoft.com/office/drawing/2014/main" id="{2C9F7E75-3114-4855-9541-DEED0B595CA5}"/>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7159355" y="9050587"/>
            <a:ext cx="1080000" cy="1080000"/>
          </a:xfrm>
          <a:prstGeom prst="rect">
            <a:avLst/>
          </a:prstGeom>
        </p:spPr>
      </p:pic>
      <p:sp>
        <p:nvSpPr>
          <p:cNvPr id="18" name="TextBox 4">
            <a:extLst>
              <a:ext uri="{FF2B5EF4-FFF2-40B4-BE49-F238E27FC236}">
                <a16:creationId xmlns:a16="http://schemas.microsoft.com/office/drawing/2014/main" id="{1EF77AB6-54F3-4C9B-ADED-4B21AF34555C}"/>
              </a:ext>
            </a:extLst>
          </p:cNvPr>
          <p:cNvSpPr txBox="1"/>
          <p:nvPr/>
        </p:nvSpPr>
        <p:spPr>
          <a:xfrm>
            <a:off x="208499" y="9244393"/>
            <a:ext cx="8284749" cy="771558"/>
          </a:xfrm>
          <a:prstGeom prst="rect">
            <a:avLst/>
          </a:prstGeom>
        </p:spPr>
        <p:txBody>
          <a:bodyPr wrap="square" lIns="0" tIns="0" rIns="0" bIns="0" rtlCol="0" anchor="t">
            <a:spAutoFit/>
          </a:bodyPr>
          <a:lstStyle/>
          <a:p>
            <a:pPr algn="just">
              <a:lnSpc>
                <a:spcPts val="2000"/>
              </a:lnSpc>
            </a:pPr>
            <a:r>
              <a:rPr lang="ru-RU" sz="2000" dirty="0">
                <a:solidFill>
                  <a:srgbClr val="F8F7F0"/>
                </a:solidFill>
                <a:latin typeface="Open Sans"/>
              </a:rPr>
              <a:t>Если у вас возникли вопросы по изменениям законодательства, вы можете обратиться к нам за </a:t>
            </a:r>
            <a:r>
              <a:rPr lang="ru-RU" sz="2000" b="1" dirty="0">
                <a:solidFill>
                  <a:srgbClr val="F8F7F0"/>
                </a:solidFill>
                <a:effectLst>
                  <a:outerShdw blurRad="38100" dist="38100" dir="2700000" algn="tl">
                    <a:srgbClr val="000000">
                      <a:alpha val="43137"/>
                    </a:srgbClr>
                  </a:outerShdw>
                </a:effectLst>
                <a:latin typeface="Open Sans"/>
              </a:rPr>
              <a:t>бесплатной</a:t>
            </a:r>
            <a:r>
              <a:rPr lang="ru-RU" sz="2000" dirty="0">
                <a:solidFill>
                  <a:srgbClr val="F8F7F0"/>
                </a:solidFill>
                <a:latin typeface="Open Sans"/>
              </a:rPr>
              <a:t> консультацией по указанному телефону, или написать в наши мессенджеры </a:t>
            </a:r>
            <a:endParaRPr lang="en-US" sz="2000" dirty="0">
              <a:solidFill>
                <a:srgbClr val="F8F7F0"/>
              </a:solidFill>
              <a:latin typeface="Open Sans"/>
            </a:endParaRPr>
          </a:p>
        </p:txBody>
      </p:sp>
      <p:pic>
        <p:nvPicPr>
          <p:cNvPr id="19" name="Рисунок 18">
            <a:hlinkClick r:id="rId21"/>
            <a:extLst>
              <a:ext uri="{FF2B5EF4-FFF2-40B4-BE49-F238E27FC236}">
                <a16:creationId xmlns:a16="http://schemas.microsoft.com/office/drawing/2014/main" id="{530D7C56-08F0-4691-B873-C60999E8A470}"/>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8610126" y="9239313"/>
            <a:ext cx="770400" cy="770400"/>
          </a:xfrm>
          <a:prstGeom prst="rect">
            <a:avLst/>
          </a:prstGeom>
        </p:spPr>
      </p:pic>
      <p:pic>
        <p:nvPicPr>
          <p:cNvPr id="20" name="Рисунок 19">
            <a:hlinkClick r:id="rId23"/>
            <a:extLst>
              <a:ext uri="{FF2B5EF4-FFF2-40B4-BE49-F238E27FC236}">
                <a16:creationId xmlns:a16="http://schemas.microsoft.com/office/drawing/2014/main" id="{077AE34F-0AA2-4E51-A25F-179785F2C5D4}"/>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9497404" y="9239313"/>
            <a:ext cx="770400" cy="770400"/>
          </a:xfrm>
          <a:prstGeom prst="rect">
            <a:avLst/>
          </a:prstGeom>
        </p:spPr>
      </p:pic>
      <p:pic>
        <p:nvPicPr>
          <p:cNvPr id="21" name="Рисунок 20">
            <a:extLst>
              <a:ext uri="{FF2B5EF4-FFF2-40B4-BE49-F238E27FC236}">
                <a16:creationId xmlns:a16="http://schemas.microsoft.com/office/drawing/2014/main" id="{1B81D727-44CA-41AB-9B43-9ECEA287FAA3}"/>
              </a:ext>
            </a:extLst>
          </p:cNvPr>
          <p:cNvPicPr>
            <a:picLocks noChangeAspect="1"/>
          </p:cNvPicPr>
          <p:nvPr/>
        </p:nvPicPr>
        <p:blipFill>
          <a:blip r:embed="rId2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22" name="TextBox 21">
            <a:extLst>
              <a:ext uri="{FF2B5EF4-FFF2-40B4-BE49-F238E27FC236}">
                <a16:creationId xmlns:a16="http://schemas.microsoft.com/office/drawing/2014/main" id="{4C8E59B0-B421-4E20-A3CB-2DA45F86C385}"/>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23" name="TextBox 22">
            <a:extLst>
              <a:ext uri="{FF2B5EF4-FFF2-40B4-BE49-F238E27FC236}">
                <a16:creationId xmlns:a16="http://schemas.microsoft.com/office/drawing/2014/main" id="{147A6D3D-AAB0-4F8E-9B98-C202EF520BF3}"/>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24" name="Рисунок 23">
            <a:extLst>
              <a:ext uri="{FF2B5EF4-FFF2-40B4-BE49-F238E27FC236}">
                <a16:creationId xmlns:a16="http://schemas.microsoft.com/office/drawing/2014/main" id="{2CCECF23-B487-4E9C-B0AF-6ED5847112CD}"/>
              </a:ext>
            </a:extLst>
          </p:cNvPr>
          <p:cNvPicPr>
            <a:picLocks noChangeAspect="1"/>
          </p:cNvPicPr>
          <p:nvPr/>
        </p:nvPicPr>
        <p:blipFill>
          <a:blip r:embed="rId2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
        <p:nvSpPr>
          <p:cNvPr id="25" name="TextBox 4">
            <a:extLst>
              <a:ext uri="{FF2B5EF4-FFF2-40B4-BE49-F238E27FC236}">
                <a16:creationId xmlns:a16="http://schemas.microsoft.com/office/drawing/2014/main" id="{47A3E38A-3761-4467-92A1-CD57C5378121}"/>
              </a:ext>
            </a:extLst>
          </p:cNvPr>
          <p:cNvSpPr txBox="1"/>
          <p:nvPr/>
        </p:nvSpPr>
        <p:spPr>
          <a:xfrm>
            <a:off x="10626995" y="10038592"/>
            <a:ext cx="5579363" cy="258597"/>
          </a:xfrm>
          <a:prstGeom prst="rect">
            <a:avLst/>
          </a:prstGeom>
        </p:spPr>
        <p:txBody>
          <a:bodyPr wrap="square" lIns="0" tIns="0" rIns="0" bIns="0" rtlCol="0" anchor="t">
            <a:spAutoFit/>
          </a:bodyPr>
          <a:lstStyle/>
          <a:p>
            <a:pPr algn="just">
              <a:lnSpc>
                <a:spcPts val="2000"/>
              </a:lnSpc>
            </a:pPr>
            <a:r>
              <a:rPr lang="ru-RU" sz="2000" dirty="0">
                <a:solidFill>
                  <a:srgbClr val="F8F7F0"/>
                </a:solidFill>
                <a:latin typeface="Open Sans"/>
              </a:rPr>
              <a:t>Переход по гиперссылкам на сайт и соцсети</a:t>
            </a:r>
            <a:endParaRPr lang="en-US" sz="2000" dirty="0">
              <a:solidFill>
                <a:srgbClr val="F8F7F0"/>
              </a:solidFill>
              <a:latin typeface="Open Sans"/>
            </a:endParaRPr>
          </a:p>
        </p:txBody>
      </p:sp>
    </p:spTree>
    <p:extLst>
      <p:ext uri="{BB962C8B-B14F-4D97-AF65-F5344CB8AC3E}">
        <p14:creationId xmlns:p14="http://schemas.microsoft.com/office/powerpoint/2010/main" val="1376421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2247900"/>
            <a:ext cx="16344900" cy="7301871"/>
          </a:xfrm>
          <a:prstGeom prst="rect">
            <a:avLst/>
          </a:prstGeom>
          <a:noFill/>
        </p:spPr>
        <p:txBody>
          <a:bodyPr wrap="square">
            <a:spAutoFit/>
          </a:bodyPr>
          <a:lstStyle/>
          <a:p>
            <a:pPr algn="just">
              <a:lnSpc>
                <a:spcPct val="107000"/>
              </a:lnSpc>
            </a:pPr>
            <a:r>
              <a:rPr lang="ru-RU" sz="4400" dirty="0">
                <a:solidFill>
                  <a:srgbClr val="3F45D7"/>
                </a:solidFill>
                <a:latin typeface="Open Sans Bold"/>
              </a:rPr>
              <a:t>С 1 июля 2021 года блокировать счет будут, если опоздать со сдачей отчетности на 20 рабочих дней, а не 10</a:t>
            </a:r>
          </a:p>
          <a:p>
            <a:pPr algn="just">
              <a:lnSpc>
                <a:spcPct val="107000"/>
              </a:lnSpc>
            </a:pPr>
            <a:r>
              <a:rPr lang="ru-RU" sz="4400" i="1" dirty="0">
                <a:solidFill>
                  <a:srgbClr val="3F45D7"/>
                </a:solidFill>
                <a:effectLst>
                  <a:outerShdw blurRad="38100" dist="38100" dir="2700000" algn="tl">
                    <a:srgbClr val="000000">
                      <a:alpha val="43137"/>
                    </a:srgbClr>
                  </a:outerShdw>
                </a:effectLst>
                <a:latin typeface="Open Sans Bold"/>
              </a:rPr>
              <a:t>Федеральный закон от 09.11.2020 N 368-ФЗ</a:t>
            </a:r>
          </a:p>
          <a:p>
            <a:pPr algn="just">
              <a:lnSpc>
                <a:spcPct val="107000"/>
              </a:lnSpc>
            </a:pPr>
            <a:r>
              <a:rPr lang="ru-RU" sz="4400" dirty="0">
                <a:solidFill>
                  <a:srgbClr val="000000"/>
                </a:solidFill>
                <a:latin typeface="Open Sans Bold"/>
              </a:rPr>
              <a:t>Инспекции смогут уведомлять о грядущей заморозке счета тех, кто не сдал декларацию или расчет. Срок - не позднее 14 рабочих дней до принятия решения о блокировке.</a:t>
            </a:r>
          </a:p>
          <a:p>
            <a:pPr algn="just">
              <a:lnSpc>
                <a:spcPct val="107000"/>
              </a:lnSpc>
            </a:pPr>
            <a:r>
              <a:rPr lang="ru-RU" sz="4400" dirty="0">
                <a:solidFill>
                  <a:srgbClr val="000000"/>
                </a:solidFill>
                <a:latin typeface="Open Sans Bold"/>
              </a:rPr>
              <a:t>Период, после которого налоговики заморозят счет, увеличат. Он станет 20, а не 10 рабочих дней.</a:t>
            </a:r>
          </a:p>
        </p:txBody>
      </p:sp>
      <p:pic>
        <p:nvPicPr>
          <p:cNvPr id="7" name="Рисунок 6" descr="Секундомер">
            <a:extLst>
              <a:ext uri="{FF2B5EF4-FFF2-40B4-BE49-F238E27FC236}">
                <a16:creationId xmlns:a16="http://schemas.microsoft.com/office/drawing/2014/main" id="{85DD0683-0AB0-4DD7-96E9-33834931576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544800" y="3543300"/>
            <a:ext cx="2057400" cy="1981200"/>
          </a:xfrm>
          <a:prstGeom prst="rect">
            <a:avLst/>
          </a:prstGeom>
        </p:spPr>
      </p:pic>
      <p:pic>
        <p:nvPicPr>
          <p:cNvPr id="8" name="Рисунок 7">
            <a:extLst>
              <a:ext uri="{FF2B5EF4-FFF2-40B4-BE49-F238E27FC236}">
                <a16:creationId xmlns:a16="http://schemas.microsoft.com/office/drawing/2014/main" id="{71BDD0AD-0280-45A1-8F9C-F8493C27C383}"/>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6478D154-7234-4EF7-B6D9-31196EE906B1}"/>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D81DB8F2-4839-4403-884C-F79532EEC2FD}"/>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9F17E49E-A32A-4031-A003-2FECD6AA720F}"/>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1136754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8497583"/>
          </a:xfrm>
          <a:prstGeom prst="rect">
            <a:avLst/>
          </a:prstGeom>
          <a:noFill/>
        </p:spPr>
        <p:txBody>
          <a:bodyPr wrap="square">
            <a:spAutoFit/>
          </a:bodyPr>
          <a:lstStyle/>
          <a:p>
            <a:pPr algn="just">
              <a:lnSpc>
                <a:spcPct val="107000"/>
              </a:lnSpc>
            </a:pPr>
            <a:r>
              <a:rPr lang="ru-RU" sz="3200" dirty="0">
                <a:solidFill>
                  <a:srgbClr val="3F45D7"/>
                </a:solidFill>
                <a:latin typeface="Open Sans Bold"/>
              </a:rPr>
              <a:t>С 1 июля 2021 года при работе с товарами, которые относятся к прослеживаемым, нужно иначе оформлять документы</a:t>
            </a:r>
          </a:p>
          <a:p>
            <a:pPr algn="just">
              <a:lnSpc>
                <a:spcPct val="107000"/>
              </a:lnSpc>
            </a:pPr>
            <a:r>
              <a:rPr lang="ru-RU" sz="3200" i="1" dirty="0">
                <a:solidFill>
                  <a:srgbClr val="3F45D7"/>
                </a:solidFill>
                <a:effectLst>
                  <a:outerShdw blurRad="38100" dist="38100" dir="2700000" algn="tl">
                    <a:srgbClr val="000000">
                      <a:alpha val="43137"/>
                    </a:srgbClr>
                  </a:outerShdw>
                </a:effectLst>
                <a:latin typeface="Open Sans Bold"/>
              </a:rPr>
              <a:t>Федеральный закон от 09.11.2020 N 371-ФЗ</a:t>
            </a:r>
          </a:p>
          <a:p>
            <a:pPr algn="just">
              <a:lnSpc>
                <a:spcPct val="107000"/>
              </a:lnSpc>
            </a:pPr>
            <a:r>
              <a:rPr lang="ru-RU" sz="3200" dirty="0">
                <a:solidFill>
                  <a:srgbClr val="000000"/>
                </a:solidFill>
                <a:latin typeface="Open Sans Bold"/>
              </a:rPr>
              <a:t>Предприятия, которые осуществляют операции с прослеживаемыми товарами, должны будут представлять в инспекцию отчет об операциях и документы со специальными реквизитами. Правила установит правительство. Если инспекция выявит несоответствия в данных, то сможет истребовать счета-фактуры, первичные и иные документы, которые относятся к спорным сделкам.</a:t>
            </a:r>
          </a:p>
          <a:p>
            <a:pPr algn="just">
              <a:lnSpc>
                <a:spcPct val="107000"/>
              </a:lnSpc>
            </a:pPr>
            <a:r>
              <a:rPr lang="ru-RU" sz="3200" dirty="0">
                <a:solidFill>
                  <a:srgbClr val="000000"/>
                </a:solidFill>
                <a:latin typeface="Open Sans Bold"/>
              </a:rPr>
              <a:t>Счет-фактуру по прослеживаемым товарам, как правило, нужно будет выставлять в электронной форме. В него добавят новые реквизиты, но на вычет они не повлияют.</a:t>
            </a:r>
          </a:p>
          <a:p>
            <a:pPr algn="just">
              <a:lnSpc>
                <a:spcPct val="107000"/>
              </a:lnSpc>
            </a:pPr>
            <a:r>
              <a:rPr lang="ru-RU" sz="3200" dirty="0">
                <a:solidFill>
                  <a:srgbClr val="000000"/>
                </a:solidFill>
                <a:latin typeface="Open Sans Bold"/>
              </a:rPr>
              <a:t>Пока перечень прослеживаемых товаров есть только для пилотного проекта, действующего до конца 2020 года. В список входят, к примеру, холодильники, автопогрузчики, стиральные машины, экскаваторы, мониторы, детские коляски, металлическая мебель.</a:t>
            </a:r>
          </a:p>
        </p:txBody>
      </p:sp>
      <p:pic>
        <p:nvPicPr>
          <p:cNvPr id="7" name="Рисунок 6" descr="Бумага">
            <a:extLst>
              <a:ext uri="{FF2B5EF4-FFF2-40B4-BE49-F238E27FC236}">
                <a16:creationId xmlns:a16="http://schemas.microsoft.com/office/drawing/2014/main" id="{0E025E5D-ECC4-4BA3-AFD4-2FC4CD7067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230600" y="2095500"/>
            <a:ext cx="1143000" cy="1143000"/>
          </a:xfrm>
          <a:prstGeom prst="rect">
            <a:avLst/>
          </a:prstGeom>
        </p:spPr>
      </p:pic>
      <p:pic>
        <p:nvPicPr>
          <p:cNvPr id="8" name="Рисунок 7">
            <a:extLst>
              <a:ext uri="{FF2B5EF4-FFF2-40B4-BE49-F238E27FC236}">
                <a16:creationId xmlns:a16="http://schemas.microsoft.com/office/drawing/2014/main" id="{A32DEB2B-036B-4BB1-8E30-35BED937764C}"/>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F6B5BF98-FA3E-4D71-91BD-EF4BF1F8C822}"/>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4262A5AF-7673-4C0C-8725-6E02044AD0A3}"/>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306EB3CE-9447-4EEF-B73A-A373DEC2D47F}"/>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852570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496644"/>
            <a:ext cx="16344900" cy="8497583"/>
          </a:xfrm>
          <a:prstGeom prst="rect">
            <a:avLst/>
          </a:prstGeom>
          <a:noFill/>
        </p:spPr>
        <p:txBody>
          <a:bodyPr wrap="square">
            <a:spAutoFit/>
          </a:bodyPr>
          <a:lstStyle/>
          <a:p>
            <a:pPr algn="just">
              <a:lnSpc>
                <a:spcPct val="107000"/>
              </a:lnSpc>
            </a:pPr>
            <a:r>
              <a:rPr lang="ru-RU" sz="3200" dirty="0">
                <a:solidFill>
                  <a:srgbClr val="3F45D7"/>
                </a:solidFill>
                <a:latin typeface="Open Sans Bold"/>
              </a:rPr>
              <a:t>Согласие работника на перевод на дистанционную работу  по инициативе работодателя не требуется (с 01 января 2021 г.)</a:t>
            </a:r>
          </a:p>
          <a:p>
            <a:pPr algn="just">
              <a:lnSpc>
                <a:spcPct val="107000"/>
              </a:lnSpc>
            </a:pPr>
            <a:r>
              <a:rPr lang="ru-RU" sz="3200" i="1" dirty="0">
                <a:solidFill>
                  <a:srgbClr val="3F45D7"/>
                </a:solidFill>
                <a:effectLst>
                  <a:outerShdw blurRad="38100" dist="38100" dir="2700000" algn="tl">
                    <a:srgbClr val="000000">
                      <a:alpha val="43137"/>
                    </a:srgbClr>
                  </a:outerShdw>
                </a:effectLst>
                <a:latin typeface="Open Sans Bold"/>
              </a:rPr>
              <a:t>Федеральный закон от 08.12.2020 № 407-ФЗ</a:t>
            </a:r>
          </a:p>
          <a:p>
            <a:pPr algn="just">
              <a:lnSpc>
                <a:spcPct val="107000"/>
              </a:lnSpc>
            </a:pPr>
            <a:r>
              <a:rPr lang="ru-RU" sz="3200" dirty="0">
                <a:solidFill>
                  <a:srgbClr val="000000"/>
                </a:solidFill>
                <a:latin typeface="Open Sans Bold"/>
              </a:rPr>
              <a:t>Законом внесены дополнительные статьи 312.6-312.9 в Трудовой Кодекс РФ. </a:t>
            </a:r>
          </a:p>
          <a:p>
            <a:pPr algn="just">
              <a:lnSpc>
                <a:spcPct val="107000"/>
              </a:lnSpc>
            </a:pPr>
            <a:r>
              <a:rPr lang="ru-RU" sz="3200" dirty="0">
                <a:solidFill>
                  <a:srgbClr val="000000"/>
                </a:solidFill>
                <a:latin typeface="Open Sans Bold"/>
              </a:rPr>
              <a:t>Трудовой договор с дистанционным работником может быть расторгнут по инициативе работодателя в случае, если работник без уважительной причины не взаимодействует с работодателем по вопросам, связанным с выполнением трудовой функции, более двух рабочих дней подряд со дня поступления соответствующего запроса работодателя.</a:t>
            </a:r>
          </a:p>
          <a:p>
            <a:pPr algn="just">
              <a:lnSpc>
                <a:spcPct val="107000"/>
              </a:lnSpc>
            </a:pPr>
            <a:r>
              <a:rPr lang="ru-RU" sz="3200" dirty="0">
                <a:solidFill>
                  <a:srgbClr val="000000"/>
                </a:solidFill>
                <a:latin typeface="Open Sans Bold"/>
              </a:rPr>
              <a:t>Если специфика работы, выполняемой работником на стационарном рабочем месте, не позволяет осуществить его временный перевод на дистанционную работу по инициативе, время, в течение которого указанный работник не выполняет свою трудовую функцию, считается временем простоя по причинам, не зависящим от работодателя и работника.</a:t>
            </a:r>
          </a:p>
        </p:txBody>
      </p:sp>
      <p:pic>
        <p:nvPicPr>
          <p:cNvPr id="7" name="Рисунок 6" descr="Монитор">
            <a:extLst>
              <a:ext uri="{FF2B5EF4-FFF2-40B4-BE49-F238E27FC236}">
                <a16:creationId xmlns:a16="http://schemas.microsoft.com/office/drawing/2014/main" id="{66B1ABDD-5EC1-4101-BD38-D0F1663633A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060572" y="1943100"/>
            <a:ext cx="1371600" cy="1371600"/>
          </a:xfrm>
          <a:prstGeom prst="rect">
            <a:avLst/>
          </a:prstGeom>
        </p:spPr>
      </p:pic>
      <p:pic>
        <p:nvPicPr>
          <p:cNvPr id="8" name="Рисунок 7">
            <a:extLst>
              <a:ext uri="{FF2B5EF4-FFF2-40B4-BE49-F238E27FC236}">
                <a16:creationId xmlns:a16="http://schemas.microsoft.com/office/drawing/2014/main" id="{79902DB4-5023-4283-B6E4-B5AE3EF7E211}"/>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A086A61A-EA00-474A-A3FD-87FE5294B880}"/>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ED41AB8B-3700-45A8-AD60-2BB5FF3261C8}"/>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A28501EF-5F21-4422-A3BE-9AE0C24B8051}"/>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17413919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2247900"/>
            <a:ext cx="16344900" cy="7301871"/>
          </a:xfrm>
          <a:prstGeom prst="rect">
            <a:avLst/>
          </a:prstGeom>
          <a:noFill/>
        </p:spPr>
        <p:txBody>
          <a:bodyPr wrap="square">
            <a:spAutoFit/>
          </a:bodyPr>
          <a:lstStyle/>
          <a:p>
            <a:pPr algn="just">
              <a:lnSpc>
                <a:spcPct val="107000"/>
              </a:lnSpc>
            </a:pPr>
            <a:r>
              <a:rPr lang="ru-RU" sz="4400" dirty="0">
                <a:solidFill>
                  <a:srgbClr val="3F45D7"/>
                </a:solidFill>
                <a:effectLst>
                  <a:outerShdw blurRad="38100" dist="38100" dir="2700000" algn="tl">
                    <a:srgbClr val="000000">
                      <a:alpha val="43137"/>
                    </a:srgbClr>
                  </a:outerShdw>
                </a:effectLst>
                <a:latin typeface="Open Sans Bold"/>
              </a:rPr>
              <a:t>С 1 января 2021 года вырастет МРОТ</a:t>
            </a:r>
          </a:p>
          <a:p>
            <a:pPr algn="just">
              <a:lnSpc>
                <a:spcPct val="107000"/>
              </a:lnSpc>
            </a:pPr>
            <a:r>
              <a:rPr lang="ru-RU" sz="4400" i="1" dirty="0">
                <a:solidFill>
                  <a:srgbClr val="3F45D7"/>
                </a:solidFill>
                <a:effectLst>
                  <a:outerShdw blurRad="38100" dist="38100" dir="2700000" algn="tl">
                    <a:srgbClr val="000000">
                      <a:alpha val="43137"/>
                    </a:srgbClr>
                  </a:outerShdw>
                </a:effectLst>
                <a:latin typeface="Open Sans Bold"/>
              </a:rPr>
              <a:t>Приказ Минтруда России от 28.08.2020 N 542н</a:t>
            </a:r>
          </a:p>
          <a:p>
            <a:pPr algn="just">
              <a:lnSpc>
                <a:spcPct val="107000"/>
              </a:lnSpc>
            </a:pPr>
            <a:r>
              <a:rPr lang="ru-RU" sz="4400" dirty="0">
                <a:latin typeface="Open Sans Bold"/>
              </a:rPr>
              <a:t>Минимальная зарплата на будущий год устанавливается в размере не ниже прожиточного минимума для трудоспособного населения в II квартале текущего года. Поэтому с 2021 года МРОТ составит не менее 12 392 руб. (сейчас - 12 130 руб.). Но этот размер могут увеличить: на рассмотрении Госдумы находится законопроект о повышении МРОТ до 12 792 руб.</a:t>
            </a:r>
            <a:endParaRPr lang="ru-RU" sz="4400" dirty="0">
              <a:solidFill>
                <a:srgbClr val="000000"/>
              </a:solidFill>
              <a:latin typeface="Open Sans Bold"/>
            </a:endParaRPr>
          </a:p>
        </p:txBody>
      </p:sp>
      <p:pic>
        <p:nvPicPr>
          <p:cNvPr id="7" name="Рисунок 6" descr="Деньги">
            <a:extLst>
              <a:ext uri="{FF2B5EF4-FFF2-40B4-BE49-F238E27FC236}">
                <a16:creationId xmlns:a16="http://schemas.microsoft.com/office/drawing/2014/main" id="{DADEF4BD-7B09-419F-A864-557EE1E0B53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849600" y="2247900"/>
            <a:ext cx="1524000" cy="1524000"/>
          </a:xfrm>
          <a:prstGeom prst="rect">
            <a:avLst/>
          </a:prstGeom>
        </p:spPr>
      </p:pic>
      <p:pic>
        <p:nvPicPr>
          <p:cNvPr id="8" name="Рисунок 7">
            <a:extLst>
              <a:ext uri="{FF2B5EF4-FFF2-40B4-BE49-F238E27FC236}">
                <a16:creationId xmlns:a16="http://schemas.microsoft.com/office/drawing/2014/main" id="{8AF82DF2-3033-4463-9CD4-A5DF3FA2E3CA}"/>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10FE4321-3211-4926-8A46-5DBFEED5E082}"/>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748FE691-2379-413B-A89D-C009288E20DF}"/>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495AB9C7-33D0-437C-841E-2F4F379190B5}"/>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29596025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4" name="Group 4"/>
          <p:cNvGrpSpPr/>
          <p:nvPr/>
        </p:nvGrpSpPr>
        <p:grpSpPr>
          <a:xfrm>
            <a:off x="1028700" y="-15574"/>
            <a:ext cx="3821076" cy="1494171"/>
            <a:chOff x="0" y="0"/>
            <a:chExt cx="5094768" cy="1992228"/>
          </a:xfrm>
        </p:grpSpPr>
        <p:pic>
          <p:nvPicPr>
            <p:cNvPr id="5" name="Picture 5"/>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6"/>
          <p:cNvSpPr txBox="1"/>
          <p:nvPr/>
        </p:nvSpPr>
        <p:spPr>
          <a:xfrm>
            <a:off x="1028700" y="4533900"/>
            <a:ext cx="2739998" cy="1376553"/>
          </a:xfrm>
          <a:prstGeom prst="rect">
            <a:avLst/>
          </a:prstGeom>
        </p:spPr>
        <p:txBody>
          <a:bodyPr lIns="0" tIns="0" rIns="0" bIns="0" rtlCol="0" anchor="t">
            <a:spAutoFit/>
          </a:bodyPr>
          <a:lstStyle/>
          <a:p>
            <a:pPr algn="l">
              <a:lnSpc>
                <a:spcPts val="10656"/>
              </a:lnSpc>
            </a:pPr>
            <a:r>
              <a:rPr lang="en-US" sz="9600" dirty="0">
                <a:solidFill>
                  <a:srgbClr val="3F45D7"/>
                </a:solidFill>
                <a:latin typeface="Open Sans Bold"/>
              </a:rPr>
              <a:t>НДС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8132483"/>
          </a:xfrm>
          <a:prstGeom prst="rect">
            <a:avLst/>
          </a:prstGeom>
          <a:noFill/>
        </p:spPr>
        <p:txBody>
          <a:bodyPr wrap="square">
            <a:spAutoFit/>
          </a:bodyPr>
          <a:lstStyle/>
          <a:p>
            <a:pPr algn="just">
              <a:lnSpc>
                <a:spcPct val="107000"/>
              </a:lnSpc>
            </a:pPr>
            <a:r>
              <a:rPr lang="ru-RU" sz="3500" dirty="0">
                <a:solidFill>
                  <a:srgbClr val="3F45D7"/>
                </a:solidFill>
                <a:latin typeface="Open Sans Bold"/>
              </a:rPr>
              <a:t>Уточнен порядок освобождения от налогообложения операций по реализации (передаче) прав на программы для ЭВМ и базы данных (с 1 января 2021 г.)</a:t>
            </a:r>
          </a:p>
          <a:p>
            <a:pPr algn="just">
              <a:lnSpc>
                <a:spcPct val="107000"/>
              </a:lnSpc>
            </a:pPr>
            <a:r>
              <a:rPr lang="ru-RU" sz="3500" dirty="0">
                <a:solidFill>
                  <a:srgbClr val="000000"/>
                </a:solidFill>
                <a:latin typeface="Open Sans Bold"/>
              </a:rPr>
              <a:t>Условием для освобождения от налога на добавленную стоимость услуг по предоставлению в пользование по лицензионным договорам программного обеспечения является включение такого программного обеспечения в единый реестр российских программ для электронных вычислительных машин и баз данных.</a:t>
            </a:r>
          </a:p>
          <a:p>
            <a:pPr algn="just">
              <a:lnSpc>
                <a:spcPct val="107000"/>
              </a:lnSpc>
            </a:pPr>
            <a:r>
              <a:rPr lang="ru-RU" sz="3500" dirty="0">
                <a:solidFill>
                  <a:srgbClr val="000000"/>
                </a:solidFill>
                <a:latin typeface="Open Sans Bold"/>
              </a:rPr>
              <a:t>В случае если предоставляемое в пользование программное обеспечение не будет включено в единый реестр российских программ для электронных вычислительных машин и баз данных, то услуги по его предоставлению, оказываемые после 1 января 2021 года, будут облагаться налогом на добавленную стоимость в общеустановленном порядке.</a:t>
            </a:r>
          </a:p>
        </p:txBody>
      </p:sp>
      <p:pic>
        <p:nvPicPr>
          <p:cNvPr id="7" name="Рисунок 6" descr="Компьютер">
            <a:extLst>
              <a:ext uri="{FF2B5EF4-FFF2-40B4-BE49-F238E27FC236}">
                <a16:creationId xmlns:a16="http://schemas.microsoft.com/office/drawing/2014/main" id="{C88C07D1-E38A-4B25-BE41-A3B2DBF321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344900" y="2617168"/>
            <a:ext cx="914400" cy="914400"/>
          </a:xfrm>
          <a:prstGeom prst="rect">
            <a:avLst/>
          </a:prstGeom>
        </p:spPr>
      </p:pic>
      <p:pic>
        <p:nvPicPr>
          <p:cNvPr id="8" name="Рисунок 7">
            <a:extLst>
              <a:ext uri="{FF2B5EF4-FFF2-40B4-BE49-F238E27FC236}">
                <a16:creationId xmlns:a16="http://schemas.microsoft.com/office/drawing/2014/main" id="{EE809BF4-342F-4B3F-A6E4-D09D64A6342B}"/>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9DFF7986-A324-4B3D-A1C7-0994AB784906}"/>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9F4F661E-530D-4044-867C-AAAE7100878C}"/>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B4CD3992-8762-4638-B660-140CE4B264D0}"/>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35688786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7902613"/>
          </a:xfrm>
          <a:prstGeom prst="rect">
            <a:avLst/>
          </a:prstGeom>
          <a:noFill/>
        </p:spPr>
        <p:txBody>
          <a:bodyPr wrap="square">
            <a:spAutoFit/>
          </a:bodyPr>
          <a:lstStyle/>
          <a:p>
            <a:pPr algn="just">
              <a:lnSpc>
                <a:spcPct val="107000"/>
              </a:lnSpc>
            </a:pPr>
            <a:r>
              <a:rPr lang="ru-RU" sz="3400" i="1" dirty="0">
                <a:solidFill>
                  <a:srgbClr val="000000"/>
                </a:solidFill>
                <a:latin typeface="Open Sans Bold"/>
              </a:rPr>
              <a:t>Для справки</a:t>
            </a:r>
          </a:p>
          <a:p>
            <a:pPr algn="just">
              <a:lnSpc>
                <a:spcPct val="107000"/>
              </a:lnSpc>
            </a:pPr>
            <a:r>
              <a:rPr lang="ru-RU" sz="3400" i="1" dirty="0">
                <a:solidFill>
                  <a:srgbClr val="000000"/>
                </a:solidFill>
                <a:latin typeface="Open Sans Bold"/>
              </a:rPr>
              <a:t>Изменения внесены Федеральным законом от 31 июля 2020 г. № 265-ФЗ "О внесении изменений в часть вторую Налогового кодекса Российской Федерации" в подпункт 26 пункта 2 статьи 149 НК РФ.</a:t>
            </a:r>
          </a:p>
          <a:p>
            <a:pPr algn="just">
              <a:lnSpc>
                <a:spcPct val="107000"/>
              </a:lnSpc>
            </a:pPr>
            <a:r>
              <a:rPr lang="ru-RU" sz="3400" i="1" dirty="0">
                <a:solidFill>
                  <a:srgbClr val="000000"/>
                </a:solidFill>
                <a:latin typeface="Open Sans Bold"/>
              </a:rPr>
              <a:t>с 1 января 2021 года освобождение от налогообложения налогом на добавленную стоимость применяется в отношении услуг по передаче исключительных прав на программы для электронных вычислительных машин и базы данных, включенные в единый реестр российских программ для электронных вычислительных машин и баз данных, прав на использование таких программ и баз данных (включая обновления к ним и дополнительные функциональные возможности), в том числе путем предоставления удаленного доступа к ним через информационно-телекоммуникационную сеть Интернет.</a:t>
            </a:r>
            <a:endParaRPr lang="ru-RU" sz="4400" dirty="0">
              <a:solidFill>
                <a:srgbClr val="000000"/>
              </a:solidFill>
              <a:latin typeface="Open Sans Bold"/>
            </a:endParaRPr>
          </a:p>
        </p:txBody>
      </p:sp>
      <p:pic>
        <p:nvPicPr>
          <p:cNvPr id="7" name="Рисунок 6">
            <a:extLst>
              <a:ext uri="{FF2B5EF4-FFF2-40B4-BE49-F238E27FC236}">
                <a16:creationId xmlns:a16="http://schemas.microsoft.com/office/drawing/2014/main" id="{CEDA04A5-BC24-401D-B27C-65158C3CCD0E}"/>
              </a:ext>
            </a:extLst>
          </p:cNvPr>
          <p:cNvPicPr>
            <a:picLocks noChangeAspect="1"/>
          </p:cNvPicPr>
          <p:nvPr/>
        </p:nvPicPr>
        <p:blipFill>
          <a:blip r:embed="rId3"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8" name="TextBox 7">
            <a:extLst>
              <a:ext uri="{FF2B5EF4-FFF2-40B4-BE49-F238E27FC236}">
                <a16:creationId xmlns:a16="http://schemas.microsoft.com/office/drawing/2014/main" id="{32E8803D-F4AA-4A3D-965D-ABDB1CA7D420}"/>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9" name="TextBox 8">
            <a:extLst>
              <a:ext uri="{FF2B5EF4-FFF2-40B4-BE49-F238E27FC236}">
                <a16:creationId xmlns:a16="http://schemas.microsoft.com/office/drawing/2014/main" id="{540C3D9F-7406-4AAB-96A7-956BDAFCE4FE}"/>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0" name="Рисунок 9">
            <a:extLst>
              <a:ext uri="{FF2B5EF4-FFF2-40B4-BE49-F238E27FC236}">
                <a16:creationId xmlns:a16="http://schemas.microsoft.com/office/drawing/2014/main" id="{928BBBA1-9067-4DE4-AD65-4683073F49D2}"/>
              </a:ext>
            </a:extLst>
          </p:cNvPr>
          <p:cNvPicPr>
            <a:picLocks noChangeAspect="1"/>
          </p:cNvPicPr>
          <p:nvPr/>
        </p:nvPicPr>
        <p:blipFill>
          <a:blip r:embed="rId4"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4501603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8357737"/>
          </a:xfrm>
          <a:prstGeom prst="rect">
            <a:avLst/>
          </a:prstGeom>
          <a:noFill/>
        </p:spPr>
        <p:txBody>
          <a:bodyPr wrap="square">
            <a:spAutoFit/>
          </a:bodyPr>
          <a:lstStyle/>
          <a:p>
            <a:pPr algn="just">
              <a:lnSpc>
                <a:spcPct val="107000"/>
              </a:lnSpc>
            </a:pPr>
            <a:r>
              <a:rPr lang="ru-RU" sz="4200" dirty="0">
                <a:solidFill>
                  <a:srgbClr val="3F45D7"/>
                </a:solidFill>
                <a:latin typeface="Open Sans Bold"/>
              </a:rPr>
              <a:t>Устранены неопределенности в толковании и применении льготы для банкротов (с 1 января 2021 г.)</a:t>
            </a:r>
          </a:p>
          <a:p>
            <a:pPr algn="just">
              <a:lnSpc>
                <a:spcPct val="107000"/>
              </a:lnSpc>
            </a:pPr>
            <a:r>
              <a:rPr lang="ru-RU" sz="4200" dirty="0">
                <a:solidFill>
                  <a:srgbClr val="3F45D7"/>
                </a:solidFill>
                <a:latin typeface="Open Sans Bold"/>
              </a:rPr>
              <a:t>С 1 января 2021 г. нельзя принимать НДС к вычету по счетам-фактурам от банкротов</a:t>
            </a:r>
          </a:p>
          <a:p>
            <a:pPr algn="just">
              <a:lnSpc>
                <a:spcPct val="107000"/>
              </a:lnSpc>
            </a:pPr>
            <a:r>
              <a:rPr lang="ru-RU" sz="4200" i="1" dirty="0">
                <a:solidFill>
                  <a:srgbClr val="3F45D7"/>
                </a:solidFill>
                <a:effectLst>
                  <a:outerShdw blurRad="38100" dist="38100" dir="2700000" algn="tl">
                    <a:srgbClr val="000000">
                      <a:alpha val="43137"/>
                    </a:srgbClr>
                  </a:outerShdw>
                </a:effectLst>
                <a:latin typeface="Open Sans Bold"/>
              </a:rPr>
              <a:t>Федеральный закон от 15.10.2020 N 320-ФЗ</a:t>
            </a:r>
          </a:p>
          <a:p>
            <a:pPr algn="just">
              <a:lnSpc>
                <a:spcPct val="107000"/>
              </a:lnSpc>
            </a:pPr>
            <a:r>
              <a:rPr lang="ru-RU" sz="4200" dirty="0">
                <a:solidFill>
                  <a:srgbClr val="000000"/>
                </a:solidFill>
                <a:latin typeface="Open Sans Bold"/>
              </a:rPr>
              <a:t>Текущая </a:t>
            </a:r>
            <a:r>
              <a:rPr lang="ru-RU" sz="4200" dirty="0" err="1">
                <a:solidFill>
                  <a:srgbClr val="000000"/>
                </a:solidFill>
                <a:latin typeface="Open Sans Bold"/>
              </a:rPr>
              <a:t>хоздеятельность</a:t>
            </a:r>
            <a:r>
              <a:rPr lang="ru-RU" sz="4200" dirty="0">
                <a:solidFill>
                  <a:srgbClr val="000000"/>
                </a:solidFill>
                <a:latin typeface="Open Sans Bold"/>
              </a:rPr>
              <a:t> организаций, признанных банкротами, не будет облагаться НДС.</a:t>
            </a:r>
          </a:p>
          <a:p>
            <a:pPr algn="just">
              <a:lnSpc>
                <a:spcPct val="107000"/>
              </a:lnSpc>
            </a:pPr>
            <a:r>
              <a:rPr lang="ru-RU" sz="4200" dirty="0">
                <a:solidFill>
                  <a:srgbClr val="000000"/>
                </a:solidFill>
                <a:latin typeface="Open Sans Bold"/>
              </a:rPr>
              <a:t>Сейчас НДС не начисляется при реализации их имущества и имущественных прав. А про реализацию производимой продукции уточнений нет. В конце 2019 года Конституционный суд рассматривал эту ситуацию и обязал внести изменения в кодекс.</a:t>
            </a:r>
          </a:p>
        </p:txBody>
      </p:sp>
      <p:pic>
        <p:nvPicPr>
          <p:cNvPr id="7" name="Рисунок 6" descr="Тенденция к понижению">
            <a:extLst>
              <a:ext uri="{FF2B5EF4-FFF2-40B4-BE49-F238E27FC236}">
                <a16:creationId xmlns:a16="http://schemas.microsoft.com/office/drawing/2014/main" id="{7ED5E03D-3E24-43C2-84B8-7728B92FD90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697200" y="3477904"/>
            <a:ext cx="1676400" cy="1676400"/>
          </a:xfrm>
          <a:prstGeom prst="rect">
            <a:avLst/>
          </a:prstGeom>
        </p:spPr>
      </p:pic>
      <p:pic>
        <p:nvPicPr>
          <p:cNvPr id="8" name="Рисунок 7">
            <a:extLst>
              <a:ext uri="{FF2B5EF4-FFF2-40B4-BE49-F238E27FC236}">
                <a16:creationId xmlns:a16="http://schemas.microsoft.com/office/drawing/2014/main" id="{CE9BEF14-7A1E-43D6-9971-1AE21BCE0615}"/>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2DF54373-9A75-49E7-940B-52A58454C1C7}"/>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477B1E5D-F9E8-43D3-B9D8-0039D64FED5A}"/>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7BBB858E-5BD8-41CB-9292-650F2F257723}"/>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25864069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8750857"/>
          </a:xfrm>
          <a:prstGeom prst="rect">
            <a:avLst/>
          </a:prstGeom>
          <a:noFill/>
        </p:spPr>
        <p:txBody>
          <a:bodyPr wrap="square">
            <a:spAutoFit/>
          </a:bodyPr>
          <a:lstStyle/>
          <a:p>
            <a:pPr algn="just">
              <a:lnSpc>
                <a:spcPct val="107000"/>
              </a:lnSpc>
            </a:pPr>
            <a:r>
              <a:rPr lang="ru-RU" sz="4400" dirty="0">
                <a:solidFill>
                  <a:srgbClr val="3F45D7"/>
                </a:solidFill>
                <a:latin typeface="Open Sans Bold"/>
              </a:rPr>
              <a:t>С 1 июля 2021 года формальные требования к декларации и пояснениям станут жестче</a:t>
            </a:r>
          </a:p>
          <a:p>
            <a:pPr algn="just">
              <a:lnSpc>
                <a:spcPct val="107000"/>
              </a:lnSpc>
            </a:pPr>
            <a:r>
              <a:rPr lang="ru-RU" sz="4400" i="1" dirty="0">
                <a:solidFill>
                  <a:srgbClr val="3F45D7"/>
                </a:solidFill>
                <a:effectLst>
                  <a:outerShdw blurRad="38100" dist="38100" dir="2700000" algn="tl">
                    <a:srgbClr val="000000">
                      <a:alpha val="43137"/>
                    </a:srgbClr>
                  </a:outerShdw>
                </a:effectLst>
                <a:latin typeface="Open Sans Bold"/>
              </a:rPr>
              <a:t>Федеральный закон от 09.11.2020 N 371-ФЗ</a:t>
            </a:r>
          </a:p>
          <a:p>
            <a:pPr algn="just">
              <a:lnSpc>
                <a:spcPct val="107000"/>
              </a:lnSpc>
            </a:pPr>
            <a:r>
              <a:rPr lang="ru-RU" sz="4400" i="1" dirty="0">
                <a:solidFill>
                  <a:srgbClr val="3F45D7"/>
                </a:solidFill>
                <a:effectLst>
                  <a:outerShdw blurRad="38100" dist="38100" dir="2700000" algn="tl">
                    <a:srgbClr val="000000">
                      <a:alpha val="43137"/>
                    </a:srgbClr>
                  </a:outerShdw>
                </a:effectLst>
                <a:latin typeface="Open Sans Bold"/>
              </a:rPr>
              <a:t>Федеральный закон от 23.11.2020 N 374-ФЗ</a:t>
            </a:r>
          </a:p>
          <a:p>
            <a:pPr algn="just">
              <a:lnSpc>
                <a:spcPct val="107000"/>
              </a:lnSpc>
            </a:pPr>
            <a:r>
              <a:rPr lang="ru-RU" sz="4400" dirty="0">
                <a:solidFill>
                  <a:srgbClr val="000000"/>
                </a:solidFill>
                <a:latin typeface="Open Sans Bold"/>
              </a:rPr>
              <a:t>Декларации, которые не соответствуют контрольным соотношениям, свидетельствующим о нарушении порядка заполнения, инспекции будут аннулировать.</a:t>
            </a:r>
          </a:p>
          <a:p>
            <a:pPr algn="just">
              <a:lnSpc>
                <a:spcPct val="107000"/>
              </a:lnSpc>
            </a:pPr>
            <a:r>
              <a:rPr lang="ru-RU" sz="4400" dirty="0">
                <a:solidFill>
                  <a:srgbClr val="000000"/>
                </a:solidFill>
                <a:latin typeface="Open Sans Bold"/>
              </a:rPr>
              <a:t>Если в ходе камеральной проверки инспекция запросит пояснения, а налогоплательщик подаст их в электронном виде, но не по установленному формату, пояснения не будут считаться представленными. Это грозит штрафом 5 тыс. руб.</a:t>
            </a:r>
          </a:p>
        </p:txBody>
      </p:sp>
      <p:pic>
        <p:nvPicPr>
          <p:cNvPr id="7" name="Рисунок 6" descr="Доска-планшет">
            <a:extLst>
              <a:ext uri="{FF2B5EF4-FFF2-40B4-BE49-F238E27FC236}">
                <a16:creationId xmlns:a16="http://schemas.microsoft.com/office/drawing/2014/main" id="{2500F293-3B29-494C-8092-D90818FA39E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316200" y="2400300"/>
            <a:ext cx="2057400" cy="2057400"/>
          </a:xfrm>
          <a:prstGeom prst="rect">
            <a:avLst/>
          </a:prstGeom>
        </p:spPr>
      </p:pic>
      <p:pic>
        <p:nvPicPr>
          <p:cNvPr id="8" name="Рисунок 7">
            <a:extLst>
              <a:ext uri="{FF2B5EF4-FFF2-40B4-BE49-F238E27FC236}">
                <a16:creationId xmlns:a16="http://schemas.microsoft.com/office/drawing/2014/main" id="{E49305FE-4FDE-413F-9A48-048334FC893D}"/>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EF32AD42-D3BE-432A-B125-650515EBDC07}"/>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02C003D0-D0A9-47E4-86E0-9C19C6583527}"/>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1F1A7FA0-EA68-44F5-ADC3-DBF82EB3D0F7}"/>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14209016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4" name="Group 4"/>
          <p:cNvGrpSpPr/>
          <p:nvPr/>
        </p:nvGrpSpPr>
        <p:grpSpPr>
          <a:xfrm>
            <a:off x="1028700" y="-15574"/>
            <a:ext cx="3821076" cy="1494171"/>
            <a:chOff x="0" y="0"/>
            <a:chExt cx="5094768" cy="1992228"/>
          </a:xfrm>
        </p:grpSpPr>
        <p:pic>
          <p:nvPicPr>
            <p:cNvPr id="5" name="Picture 5"/>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6"/>
          <p:cNvSpPr txBox="1"/>
          <p:nvPr/>
        </p:nvSpPr>
        <p:spPr>
          <a:xfrm>
            <a:off x="1028700" y="4533900"/>
            <a:ext cx="13541348" cy="1376553"/>
          </a:xfrm>
          <a:prstGeom prst="rect">
            <a:avLst/>
          </a:prstGeom>
        </p:spPr>
        <p:txBody>
          <a:bodyPr lIns="0" tIns="0" rIns="0" bIns="0" rtlCol="0" anchor="t">
            <a:spAutoFit/>
          </a:bodyPr>
          <a:lstStyle/>
          <a:p>
            <a:pPr algn="l">
              <a:lnSpc>
                <a:spcPts val="10656"/>
              </a:lnSpc>
            </a:pPr>
            <a:r>
              <a:rPr lang="en-US" sz="9600" dirty="0">
                <a:solidFill>
                  <a:srgbClr val="3F45D7"/>
                </a:solidFill>
                <a:latin typeface="Open Sans Bold"/>
              </a:rPr>
              <a:t>НАЛОГ НА ПРИБЫЛЬ</a:t>
            </a:r>
          </a:p>
        </p:txBody>
      </p:sp>
      <p:sp>
        <p:nvSpPr>
          <p:cNvPr id="7" name="TextBox 3">
            <a:extLst>
              <a:ext uri="{FF2B5EF4-FFF2-40B4-BE49-F238E27FC236}">
                <a16:creationId xmlns:a16="http://schemas.microsoft.com/office/drawing/2014/main" id="{2EC73BA0-7DB9-4FA6-81DE-62FDE7EB8E6E}"/>
              </a:ext>
            </a:extLst>
          </p:cNvPr>
          <p:cNvSpPr txBox="1"/>
          <p:nvPr/>
        </p:nvSpPr>
        <p:spPr>
          <a:xfrm>
            <a:off x="982676" y="3860673"/>
            <a:ext cx="16322648" cy="910506"/>
          </a:xfrm>
          <a:prstGeom prst="rect">
            <a:avLst/>
          </a:prstGeom>
        </p:spPr>
        <p:txBody>
          <a:bodyPr lIns="0" tIns="0" rIns="0" bIns="0" rtlCol="0" anchor="t">
            <a:spAutoFit/>
          </a:bodyPr>
          <a:lstStyle/>
          <a:p>
            <a:pPr algn="l">
              <a:lnSpc>
                <a:spcPts val="7104"/>
              </a:lnSpc>
            </a:pPr>
            <a:endParaRPr lang="ru-RU" sz="6400" dirty="0">
              <a:solidFill>
                <a:srgbClr val="000000"/>
              </a:solidFill>
              <a:latin typeface="Open Sans Bold"/>
            </a:endParaRPr>
          </a:p>
        </p:txBody>
      </p:sp>
    </p:spTree>
    <p:extLst>
      <p:ext uri="{BB962C8B-B14F-4D97-AF65-F5344CB8AC3E}">
        <p14:creationId xmlns:p14="http://schemas.microsoft.com/office/powerpoint/2010/main" val="2249532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suz="http://schemas.microsoft.com/office/powerpoint/2016/summaryzoom" Requires="psuz">
          <p:graphicFrame>
            <p:nvGraphicFramePr>
              <p:cNvPr id="5" name="Интерактивное оглавление 4">
                <a:extLst>
                  <a:ext uri="{FF2B5EF4-FFF2-40B4-BE49-F238E27FC236}">
                    <a16:creationId xmlns:a16="http://schemas.microsoft.com/office/drawing/2014/main" id="{D783D9C7-78DB-468D-8251-F4AD3AFB11CA}"/>
                  </a:ext>
                </a:extLst>
              </p:cNvPr>
              <p:cNvGraphicFramePr>
                <a:graphicFrameLocks noChangeAspect="1"/>
              </p:cNvGraphicFramePr>
              <p:nvPr>
                <p:extLst>
                  <p:ext uri="{D42A27DB-BD31-4B8C-83A1-F6EECF244321}">
                    <p14:modId xmlns:p14="http://schemas.microsoft.com/office/powerpoint/2010/main" val="587563857"/>
                  </p:ext>
                </p:extLst>
              </p:nvPr>
            </p:nvGraphicFramePr>
            <p:xfrm>
              <a:off x="0" y="1600200"/>
              <a:ext cx="18288000" cy="8686800"/>
            </p:xfrm>
            <a:graphic>
              <a:graphicData uri="http://schemas.microsoft.com/office/powerpoint/2016/summaryzoom">
                <psuz:summaryZm>
                  <psuz:summaryZmObj sectionId="{9DD7D39D-CF9F-4E3F-815B-38943BDDD17F}" scaleFactorY="99884">
                    <psuz:zmPr id="{F6423E7E-28B4-4F52-97E6-DF2649508AEB}" imageType="cover" transitionDur="1000">
                      <p166:blipFill xmlns:p166="http://schemas.microsoft.com/office/powerpoint/2016/6/main">
                        <a:blip r:embed="rId2" cstate="print">
                          <a:extLst>
                            <a:ext uri="{28A0092B-C50C-407E-A947-70E740481C1C}">
                              <a14:useLocalDpi xmlns:a14="http://schemas.microsoft.com/office/drawing/2010/main" val="0"/>
                            </a:ext>
                          </a:extLst>
                        </a:blip>
                        <a:stretch>
                          <a:fillRect/>
                        </a:stretch>
                      </p166:blipFill>
                      <p166:spPr xmlns:p166="http://schemas.microsoft.com/office/powerpoint/2016/6/main">
                        <a:xfrm>
                          <a:off x="682942" y="718574"/>
                          <a:ext cx="4114800" cy="2311890"/>
                        </a:xfrm>
                        <a:prstGeom prst="rect">
                          <a:avLst/>
                        </a:prstGeom>
                        <a:ln w="3175">
                          <a:solidFill>
                            <a:prstClr val="ltGray"/>
                          </a:solidFill>
                        </a:ln>
                      </p166:spPr>
                    </psuz:zmPr>
                  </psuz:summaryZmObj>
                  <psuz:summaryZmObj sectionId="{EB995699-AF31-4285-BCF8-E36AF4E85032}" scaleFactorY="99884">
                    <psuz:zmPr id="{7653A201-25C5-48F7-8F0B-2DC8E432B2F5}" imageType="cover" transitionDur="1000">
                      <p166:blipFill xmlns:p166="http://schemas.microsoft.com/office/powerpoint/2016/6/main">
                        <a:blip r:embed="rId3" cstate="print">
                          <a:extLst>
                            <a:ext uri="{28A0092B-C50C-407E-A947-70E740481C1C}">
                              <a14:useLocalDpi xmlns:a14="http://schemas.microsoft.com/office/drawing/2010/main" val="0"/>
                            </a:ext>
                          </a:extLst>
                        </a:blip>
                        <a:stretch>
                          <a:fillRect/>
                        </a:stretch>
                      </p166:blipFill>
                      <p166:spPr xmlns:p166="http://schemas.microsoft.com/office/powerpoint/2016/6/main">
                        <a:xfrm>
                          <a:off x="4952047" y="718574"/>
                          <a:ext cx="4114800" cy="2311890"/>
                        </a:xfrm>
                        <a:prstGeom prst="rect">
                          <a:avLst/>
                        </a:prstGeom>
                        <a:ln w="3175">
                          <a:solidFill>
                            <a:prstClr val="ltGray"/>
                          </a:solidFill>
                        </a:ln>
                      </p166:spPr>
                    </psuz:zmPr>
                  </psuz:summaryZmObj>
                  <psuz:summaryZmObj sectionId="{F9E97FF4-9EBE-4D7E-85CA-8C1137379073}" scaleFactorY="99959">
                    <psuz:zmPr id="{773404CD-3C54-40E3-93CA-ED67D6E38BA9}" imageType="cover" transitionDur="1000">
                      <p166:blipFill xmlns:p166="http://schemas.microsoft.com/office/powerpoint/2016/6/main">
                        <a:blip r:embed="rId4" cstate="print">
                          <a:extLst>
                            <a:ext uri="{28A0092B-C50C-407E-A947-70E740481C1C}">
                              <a14:useLocalDpi xmlns:a14="http://schemas.microsoft.com/office/drawing/2010/main" val="0"/>
                            </a:ext>
                          </a:extLst>
                        </a:blip>
                        <a:stretch>
                          <a:fillRect/>
                        </a:stretch>
                      </p166:blipFill>
                      <p166:spPr xmlns:p166="http://schemas.microsoft.com/office/powerpoint/2016/6/main">
                        <a:xfrm>
                          <a:off x="9221152" y="717706"/>
                          <a:ext cx="4114800" cy="2313626"/>
                        </a:xfrm>
                        <a:prstGeom prst="rect">
                          <a:avLst/>
                        </a:prstGeom>
                        <a:ln w="3175">
                          <a:solidFill>
                            <a:prstClr val="ltGray"/>
                          </a:solidFill>
                        </a:ln>
                      </p166:spPr>
                    </psuz:zmPr>
                  </psuz:summaryZmObj>
                  <psuz:summaryZmObj sectionId="{89138F73-63B7-4F99-B5C9-1A5BCAD540A2}" scaleFactorX="99702">
                    <psuz:zmPr id="{6711F787-A7C8-43F9-B9CD-5057FC0AEB45}" imageType="cover" transitionDur="1000">
                      <p166:blipFill xmlns:p166="http://schemas.microsoft.com/office/powerpoint/2016/6/main">
                        <a:blip r:embed="rId5" cstate="print">
                          <a:extLst>
                            <a:ext uri="{28A0092B-C50C-407E-A947-70E740481C1C}">
                              <a14:useLocalDpi xmlns:a14="http://schemas.microsoft.com/office/drawing/2010/main" val="0"/>
                            </a:ext>
                          </a:extLst>
                        </a:blip>
                        <a:stretch>
                          <a:fillRect/>
                        </a:stretch>
                      </p166:blipFill>
                      <p166:spPr xmlns:p166="http://schemas.microsoft.com/office/powerpoint/2016/6/main">
                        <a:xfrm>
                          <a:off x="13496389" y="717232"/>
                          <a:ext cx="4102537" cy="2314575"/>
                        </a:xfrm>
                        <a:prstGeom prst="rect">
                          <a:avLst/>
                        </a:prstGeom>
                        <a:ln w="3175">
                          <a:solidFill>
                            <a:prstClr val="ltGray"/>
                          </a:solidFill>
                        </a:ln>
                      </p166:spPr>
                    </psuz:zmPr>
                  </psuz:summaryZmObj>
                  <psuz:summaryZmObj sectionId="{B369F027-4CA2-4E4E-9CAE-8C92EA2E7CFD}" scaleFactorX="99851">
                    <psuz:zmPr id="{803EBCC0-A28E-4CBF-B51F-AB5F07215437}" imageType="cover" transitionDur="1000">
                      <p166:blipFill xmlns:p166="http://schemas.microsoft.com/office/powerpoint/2016/6/main">
                        <a:blip r:embed="rId6" cstate="print">
                          <a:extLst>
                            <a:ext uri="{28A0092B-C50C-407E-A947-70E740481C1C}">
                              <a14:useLocalDpi xmlns:a14="http://schemas.microsoft.com/office/drawing/2010/main" val="0"/>
                            </a:ext>
                          </a:extLst>
                        </a:blip>
                        <a:stretch>
                          <a:fillRect/>
                        </a:stretch>
                      </p166:blipFill>
                      <p166:spPr xmlns:p166="http://schemas.microsoft.com/office/powerpoint/2016/6/main">
                        <a:xfrm>
                          <a:off x="686008" y="3186112"/>
                          <a:ext cx="4108668" cy="2314575"/>
                        </a:xfrm>
                        <a:prstGeom prst="rect">
                          <a:avLst/>
                        </a:prstGeom>
                        <a:ln w="3175">
                          <a:solidFill>
                            <a:prstClr val="ltGray"/>
                          </a:solidFill>
                        </a:ln>
                      </p166:spPr>
                    </psuz:zmPr>
                  </psuz:summaryZmObj>
                  <psuz:summaryZmObj sectionId="{A7D61592-F1CB-4C58-96E3-7A90E1D72CE9}" scaleFactorX="99405">
                    <psuz:zmPr id="{65AE8364-988C-49F8-BBA9-18A40933BA2B}" imageType="cover" transitionDur="1000">
                      <p166:blipFill xmlns:p166="http://schemas.microsoft.com/office/powerpoint/2016/6/main">
                        <a:blip r:embed="rId7" cstate="print">
                          <a:extLst>
                            <a:ext uri="{28A0092B-C50C-407E-A947-70E740481C1C}">
                              <a14:useLocalDpi xmlns:a14="http://schemas.microsoft.com/office/drawing/2010/main" val="0"/>
                            </a:ext>
                          </a:extLst>
                        </a:blip>
                        <a:stretch>
                          <a:fillRect/>
                        </a:stretch>
                      </p166:blipFill>
                      <p166:spPr xmlns:p166="http://schemas.microsoft.com/office/powerpoint/2016/6/main">
                        <a:xfrm>
                          <a:off x="4964289" y="3186112"/>
                          <a:ext cx="4090316" cy="2314575"/>
                        </a:xfrm>
                        <a:prstGeom prst="rect">
                          <a:avLst/>
                        </a:prstGeom>
                        <a:ln w="3175">
                          <a:solidFill>
                            <a:prstClr val="ltGray"/>
                          </a:solidFill>
                        </a:ln>
                      </p166:spPr>
                    </psuz:zmPr>
                  </psuz:summaryZmObj>
                  <psuz:summaryZmObj sectionId="{B2FC9236-F2AB-45F8-9282-496E3A5AD349}" scaleFactorX="99818">
                    <psuz:zmPr id="{8BAED752-BBEC-4287-A1D9-798BE2DCA780}" imageType="cover" transitionDur="1000">
                      <p166:blipFill xmlns:p166="http://schemas.microsoft.com/office/powerpoint/2016/6/main">
                        <a:blip r:embed="rId8" cstate="print">
                          <a:extLst>
                            <a:ext uri="{28A0092B-C50C-407E-A947-70E740481C1C}">
                              <a14:useLocalDpi xmlns:a14="http://schemas.microsoft.com/office/drawing/2010/main" val="0"/>
                            </a:ext>
                          </a:extLst>
                        </a:blip>
                        <a:stretch>
                          <a:fillRect/>
                        </a:stretch>
                      </p166:blipFill>
                      <p166:spPr xmlns:p166="http://schemas.microsoft.com/office/powerpoint/2016/6/main">
                        <a:xfrm>
                          <a:off x="9224897" y="3186112"/>
                          <a:ext cx="4107311" cy="2314575"/>
                        </a:xfrm>
                        <a:prstGeom prst="rect">
                          <a:avLst/>
                        </a:prstGeom>
                        <a:ln w="3175">
                          <a:solidFill>
                            <a:prstClr val="ltGray"/>
                          </a:solidFill>
                        </a:ln>
                      </p166:spPr>
                    </psuz:zmPr>
                  </psuz:summaryZmObj>
                  <psuz:summaryZmObj sectionId="{CAA19C8D-9A19-4231-B874-38D6921B65D3}" scaleFactorY="99619">
                    <psuz:zmPr id="{0D90336F-5BF3-4BA9-9B7B-860336001876}" imageType="cover" transitionDur="1000">
                      <p166:blipFill xmlns:p166="http://schemas.microsoft.com/office/powerpoint/2016/6/main">
                        <a:blip r:embed="rId9" cstate="print">
                          <a:extLst>
                            <a:ext uri="{28A0092B-C50C-407E-A947-70E740481C1C}">
                              <a14:useLocalDpi xmlns:a14="http://schemas.microsoft.com/office/drawing/2010/main" val="0"/>
                            </a:ext>
                          </a:extLst>
                        </a:blip>
                        <a:stretch>
                          <a:fillRect/>
                        </a:stretch>
                      </p166:blipFill>
                      <p166:spPr xmlns:p166="http://schemas.microsoft.com/office/powerpoint/2016/6/main">
                        <a:xfrm>
                          <a:off x="13490257" y="3190521"/>
                          <a:ext cx="4114800" cy="2305756"/>
                        </a:xfrm>
                        <a:prstGeom prst="rect">
                          <a:avLst/>
                        </a:prstGeom>
                        <a:ln w="3175">
                          <a:solidFill>
                            <a:prstClr val="ltGray"/>
                          </a:solidFill>
                        </a:ln>
                      </p166:spPr>
                    </psuz:zmPr>
                  </psuz:summaryZmObj>
                  <psuz:summaryZmObj sectionId="{084F9C55-29C5-42A3-9735-1C597161C1BB}" scaleFactorX="99702">
                    <psuz:zmPr id="{64AE21B6-6D97-435B-AE0A-A49551D25A55}" imageType="cover" transitionDur="1000">
                      <p166:blipFill xmlns:p166="http://schemas.microsoft.com/office/powerpoint/2016/6/main">
                        <a:blip r:embed="rId10" cstate="print">
                          <a:extLst>
                            <a:ext uri="{28A0092B-C50C-407E-A947-70E740481C1C}">
                              <a14:useLocalDpi xmlns:a14="http://schemas.microsoft.com/office/drawing/2010/main" val="0"/>
                            </a:ext>
                          </a:extLst>
                        </a:blip>
                        <a:stretch>
                          <a:fillRect/>
                        </a:stretch>
                      </p166:blipFill>
                      <p166:spPr xmlns:p166="http://schemas.microsoft.com/office/powerpoint/2016/6/main">
                        <a:xfrm>
                          <a:off x="689074" y="5654992"/>
                          <a:ext cx="4102537" cy="2314575"/>
                        </a:xfrm>
                        <a:prstGeom prst="rect">
                          <a:avLst/>
                        </a:prstGeom>
                        <a:ln w="3175">
                          <a:solidFill>
                            <a:prstClr val="ltGray"/>
                          </a:solidFill>
                        </a:ln>
                      </p166:spPr>
                    </psuz:zmPr>
                  </psuz:summaryZmObj>
                  <psuz:summaryZmObj sectionId="{AB380F34-8AFF-4AB0-A47C-74BF8DF62900}" scaleFactorY="99884">
                    <psuz:zmPr id="{C50ACA9C-AF9F-4809-B4E8-ED0C78D754DE}" imageType="cover" transitionDur="1000">
                      <p166:blipFill xmlns:p166="http://schemas.microsoft.com/office/powerpoint/2016/6/main">
                        <a:blip r:embed="rId11" cstate="print">
                          <a:extLst>
                            <a:ext uri="{28A0092B-C50C-407E-A947-70E740481C1C}">
                              <a14:useLocalDpi xmlns:a14="http://schemas.microsoft.com/office/drawing/2010/main" val="0"/>
                            </a:ext>
                          </a:extLst>
                        </a:blip>
                        <a:stretch>
                          <a:fillRect/>
                        </a:stretch>
                      </p166:blipFill>
                      <p166:spPr xmlns:p166="http://schemas.microsoft.com/office/powerpoint/2016/6/main">
                        <a:xfrm>
                          <a:off x="4952047" y="5656334"/>
                          <a:ext cx="4114800" cy="2311890"/>
                        </a:xfrm>
                        <a:prstGeom prst="rect">
                          <a:avLst/>
                        </a:prstGeom>
                        <a:ln w="3175">
                          <a:solidFill>
                            <a:prstClr val="ltGray"/>
                          </a:solidFill>
                        </a:ln>
                      </p166:spPr>
                    </psuz:zmPr>
                  </psuz:summaryZmObj>
                  <psuz:gridLayout/>
                </psuz:summaryZm>
              </a:graphicData>
            </a:graphic>
          </p:graphicFrame>
        </mc:Choice>
        <mc:Fallback>
          <p:grpSp>
            <p:nvGrpSpPr>
              <p:cNvPr id="5" name="Интерактивное оглавление 4">
                <a:extLst>
                  <a:ext uri="{FF2B5EF4-FFF2-40B4-BE49-F238E27FC236}">
                    <a16:creationId xmlns:a16="http://schemas.microsoft.com/office/drawing/2014/main" id="{D783D9C7-78DB-468D-8251-F4AD3AFB11CA}"/>
                  </a:ext>
                </a:extLst>
              </p:cNvPr>
              <p:cNvGrpSpPr>
                <a:grpSpLocks noGrp="1" noUngrp="1" noRot="1" noChangeAspect="1" noMove="1" noResize="1"/>
              </p:cNvGrpSpPr>
              <p:nvPr/>
            </p:nvGrpSpPr>
            <p:grpSpPr>
              <a:xfrm>
                <a:off x="0" y="1600200"/>
                <a:ext cx="18288000" cy="8686800"/>
                <a:chOff x="0" y="1600200"/>
                <a:chExt cx="18288000" cy="8686800"/>
              </a:xfrm>
            </p:grpSpPr>
            <p:pic>
              <p:nvPicPr>
                <p:cNvPr id="2" name="Рисунок 2">
                  <a:hlinkClick r:id="rId12" action="ppaction://hlinksldjump"/>
                </p:cNvPr>
                <p:cNvPicPr>
                  <a:picLocks noSelect="1" noRot="1" noChangeAspect="1" noMove="1" noResize="1" noEditPoints="1" noAdjustHandles="1" noChangeArrowheads="1" noChangeShapeType="1"/>
                </p:cNvPicPr>
                <p:nvPr/>
              </p:nvPicPr>
              <p:blipFill>
                <a:blip r:embed="rId2" cstate="print">
                  <a:extLst>
                    <a:ext uri="{28A0092B-C50C-407E-A947-70E740481C1C}">
                      <a14:useLocalDpi xmlns:a14="http://schemas.microsoft.com/office/drawing/2010/main" val="0"/>
                    </a:ext>
                  </a:extLst>
                </a:blip>
                <a:stretch>
                  <a:fillRect/>
                </a:stretch>
              </p:blipFill>
              <p:spPr>
                <a:xfrm>
                  <a:off x="682942" y="2318774"/>
                  <a:ext cx="4114800" cy="2311890"/>
                </a:xfrm>
                <a:prstGeom prst="rect">
                  <a:avLst/>
                </a:prstGeom>
                <a:ln w="3175">
                  <a:solidFill>
                    <a:prstClr val="ltGray"/>
                  </a:solidFill>
                </a:ln>
              </p:spPr>
            </p:pic>
            <p:pic>
              <p:nvPicPr>
                <p:cNvPr id="3" name="Рисунок 3">
                  <a:hlinkClick r:id="rId13" action="ppaction://hlinksldjump"/>
                </p:cNvPr>
                <p:cNvPicPr>
                  <a:picLocks noSelect="1" noRot="1" noChangeAspect="1" noMove="1" noResize="1" noEditPoints="1" noAdjustHandles="1" noChangeArrowheads="1" noChangeShapeType="1"/>
                </p:cNvPicPr>
                <p:nvPr/>
              </p:nvPicPr>
              <p:blipFill>
                <a:blip r:embed="rId3" cstate="print">
                  <a:extLst>
                    <a:ext uri="{28A0092B-C50C-407E-A947-70E740481C1C}">
                      <a14:useLocalDpi xmlns:a14="http://schemas.microsoft.com/office/drawing/2010/main" val="0"/>
                    </a:ext>
                  </a:extLst>
                </a:blip>
                <a:stretch>
                  <a:fillRect/>
                </a:stretch>
              </p:blipFill>
              <p:spPr>
                <a:xfrm>
                  <a:off x="4952047" y="2318774"/>
                  <a:ext cx="4114800" cy="2311890"/>
                </a:xfrm>
                <a:prstGeom prst="rect">
                  <a:avLst/>
                </a:prstGeom>
                <a:ln w="3175">
                  <a:solidFill>
                    <a:prstClr val="ltGray"/>
                  </a:solidFill>
                </a:ln>
              </p:spPr>
            </p:pic>
            <p:pic>
              <p:nvPicPr>
                <p:cNvPr id="4" name="Рисунок 4">
                  <a:hlinkClick r:id="rId14" action="ppaction://hlinksldjump"/>
                </p:cNvPr>
                <p:cNvPicPr>
                  <a:picLocks noSelect="1" noRot="1" noChangeAspect="1" noMove="1" noResize="1" noEditPoints="1" noAdjustHandles="1" noChangeArrowheads="1" noChangeShapeType="1"/>
                </p:cNvPicPr>
                <p:nvPr/>
              </p:nvPicPr>
              <p:blipFill>
                <a:blip r:embed="rId4" cstate="print">
                  <a:extLst>
                    <a:ext uri="{28A0092B-C50C-407E-A947-70E740481C1C}">
                      <a14:useLocalDpi xmlns:a14="http://schemas.microsoft.com/office/drawing/2010/main" val="0"/>
                    </a:ext>
                  </a:extLst>
                </a:blip>
                <a:stretch>
                  <a:fillRect/>
                </a:stretch>
              </p:blipFill>
              <p:spPr>
                <a:xfrm>
                  <a:off x="9221152" y="2317906"/>
                  <a:ext cx="4114800" cy="2313626"/>
                </a:xfrm>
                <a:prstGeom prst="rect">
                  <a:avLst/>
                </a:prstGeom>
                <a:ln w="3175">
                  <a:solidFill>
                    <a:prstClr val="ltGray"/>
                  </a:solidFill>
                </a:ln>
              </p:spPr>
            </p:pic>
            <p:pic>
              <p:nvPicPr>
                <p:cNvPr id="7" name="Рисунок 7">
                  <a:hlinkClick r:id="rId15" action="ppaction://hlinksldjump"/>
                </p:cNvPr>
                <p:cNvPicPr>
                  <a:picLocks noSelect="1" noRot="1" noChangeAspect="1" noMove="1" noResize="1" noEditPoints="1" noAdjustHandles="1" noChangeArrowheads="1" noChangeShapeType="1"/>
                </p:cNvPicPr>
                <p:nvPr/>
              </p:nvPicPr>
              <p:blipFill>
                <a:blip r:embed="rId5" cstate="print">
                  <a:extLst>
                    <a:ext uri="{28A0092B-C50C-407E-A947-70E740481C1C}">
                      <a14:useLocalDpi xmlns:a14="http://schemas.microsoft.com/office/drawing/2010/main" val="0"/>
                    </a:ext>
                  </a:extLst>
                </a:blip>
                <a:stretch>
                  <a:fillRect/>
                </a:stretch>
              </p:blipFill>
              <p:spPr>
                <a:xfrm>
                  <a:off x="13496389" y="2317432"/>
                  <a:ext cx="4102537" cy="2314575"/>
                </a:xfrm>
                <a:prstGeom prst="rect">
                  <a:avLst/>
                </a:prstGeom>
                <a:ln w="3175">
                  <a:solidFill>
                    <a:prstClr val="ltGray"/>
                  </a:solidFill>
                </a:ln>
              </p:spPr>
            </p:pic>
            <p:pic>
              <p:nvPicPr>
                <p:cNvPr id="8" name="Рисунок 8">
                  <a:hlinkClick r:id="rId16" action="ppaction://hlinksldjump"/>
                </p:cNvPr>
                <p:cNvPicPr>
                  <a:picLocks noSelect="1" noRot="1" noChangeAspect="1" noMove="1" noResize="1" noEditPoints="1" noAdjustHandles="1" noChangeArrowheads="1" noChangeShapeType="1"/>
                </p:cNvPicPr>
                <p:nvPr/>
              </p:nvPicPr>
              <p:blipFill>
                <a:blip r:embed="rId6" cstate="print">
                  <a:extLst>
                    <a:ext uri="{28A0092B-C50C-407E-A947-70E740481C1C}">
                      <a14:useLocalDpi xmlns:a14="http://schemas.microsoft.com/office/drawing/2010/main" val="0"/>
                    </a:ext>
                  </a:extLst>
                </a:blip>
                <a:stretch>
                  <a:fillRect/>
                </a:stretch>
              </p:blipFill>
              <p:spPr>
                <a:xfrm>
                  <a:off x="686008" y="4786312"/>
                  <a:ext cx="4108668" cy="2314575"/>
                </a:xfrm>
                <a:prstGeom prst="rect">
                  <a:avLst/>
                </a:prstGeom>
                <a:ln w="3175">
                  <a:solidFill>
                    <a:prstClr val="ltGray"/>
                  </a:solidFill>
                </a:ln>
              </p:spPr>
            </p:pic>
            <p:pic>
              <p:nvPicPr>
                <p:cNvPr id="9" name="Рисунок 9">
                  <a:hlinkClick r:id="rId17" action="ppaction://hlinksldjump"/>
                </p:cNvPr>
                <p:cNvPicPr>
                  <a:picLocks noSelect="1" noRot="1" noChangeAspect="1" noMove="1" noResize="1" noEditPoints="1" noAdjustHandles="1" noChangeArrowheads="1" noChangeShapeType="1"/>
                </p:cNvPicPr>
                <p:nvPr/>
              </p:nvPicPr>
              <p:blipFill>
                <a:blip r:embed="rId7" cstate="print">
                  <a:extLst>
                    <a:ext uri="{28A0092B-C50C-407E-A947-70E740481C1C}">
                      <a14:useLocalDpi xmlns:a14="http://schemas.microsoft.com/office/drawing/2010/main" val="0"/>
                    </a:ext>
                  </a:extLst>
                </a:blip>
                <a:stretch>
                  <a:fillRect/>
                </a:stretch>
              </p:blipFill>
              <p:spPr>
                <a:xfrm>
                  <a:off x="4964289" y="4786312"/>
                  <a:ext cx="4090316" cy="2314575"/>
                </a:xfrm>
                <a:prstGeom prst="rect">
                  <a:avLst/>
                </a:prstGeom>
                <a:ln w="3175">
                  <a:solidFill>
                    <a:prstClr val="ltGray"/>
                  </a:solidFill>
                </a:ln>
              </p:spPr>
            </p:pic>
            <p:pic>
              <p:nvPicPr>
                <p:cNvPr id="10" name="Рисунок 10">
                  <a:hlinkClick r:id="rId18" action="ppaction://hlinksldjump"/>
                </p:cNvPr>
                <p:cNvPicPr>
                  <a:picLocks noSelect="1" noRot="1" noChangeAspect="1" noMove="1" noResize="1" noEditPoints="1" noAdjustHandles="1" noChangeArrowheads="1" noChangeShapeType="1"/>
                </p:cNvPicPr>
                <p:nvPr/>
              </p:nvPicPr>
              <p:blipFill>
                <a:blip r:embed="rId8" cstate="print">
                  <a:extLst>
                    <a:ext uri="{28A0092B-C50C-407E-A947-70E740481C1C}">
                      <a14:useLocalDpi xmlns:a14="http://schemas.microsoft.com/office/drawing/2010/main" val="0"/>
                    </a:ext>
                  </a:extLst>
                </a:blip>
                <a:stretch>
                  <a:fillRect/>
                </a:stretch>
              </p:blipFill>
              <p:spPr>
                <a:xfrm>
                  <a:off x="9224897" y="4786312"/>
                  <a:ext cx="4107311" cy="2314575"/>
                </a:xfrm>
                <a:prstGeom prst="rect">
                  <a:avLst/>
                </a:prstGeom>
                <a:ln w="3175">
                  <a:solidFill>
                    <a:prstClr val="ltGray"/>
                  </a:solidFill>
                </a:ln>
              </p:spPr>
            </p:pic>
            <p:pic>
              <p:nvPicPr>
                <p:cNvPr id="11" name="Рисунок 11">
                  <a:hlinkClick r:id="rId19" action="ppaction://hlinksldjump"/>
                </p:cNvPr>
                <p:cNvPicPr>
                  <a:picLocks noSelect="1" noRot="1" noChangeAspect="1" noMove="1" noResize="1" noEditPoints="1" noAdjustHandles="1" noChangeArrowheads="1" noChangeShapeType="1"/>
                </p:cNvPicPr>
                <p:nvPr/>
              </p:nvPicPr>
              <p:blipFill>
                <a:blip r:embed="rId9" cstate="print">
                  <a:extLst>
                    <a:ext uri="{28A0092B-C50C-407E-A947-70E740481C1C}">
                      <a14:useLocalDpi xmlns:a14="http://schemas.microsoft.com/office/drawing/2010/main" val="0"/>
                    </a:ext>
                  </a:extLst>
                </a:blip>
                <a:stretch>
                  <a:fillRect/>
                </a:stretch>
              </p:blipFill>
              <p:spPr>
                <a:xfrm>
                  <a:off x="13490257" y="4790721"/>
                  <a:ext cx="4114800" cy="2305756"/>
                </a:xfrm>
                <a:prstGeom prst="rect">
                  <a:avLst/>
                </a:prstGeom>
                <a:ln w="3175">
                  <a:solidFill>
                    <a:prstClr val="ltGray"/>
                  </a:solidFill>
                </a:ln>
              </p:spPr>
            </p:pic>
            <p:pic>
              <p:nvPicPr>
                <p:cNvPr id="12" name="Рисунок 12">
                  <a:hlinkClick r:id="rId20" action="ppaction://hlinksldjump"/>
                </p:cNvPr>
                <p:cNvPicPr>
                  <a:picLocks noSelect="1" noRot="1" noChangeAspect="1" noMove="1" noResize="1" noEditPoints="1" noAdjustHandles="1" noChangeArrowheads="1" noChangeShapeType="1"/>
                </p:cNvPicPr>
                <p:nvPr/>
              </p:nvPicPr>
              <p:blipFill>
                <a:blip r:embed="rId10" cstate="print">
                  <a:extLst>
                    <a:ext uri="{28A0092B-C50C-407E-A947-70E740481C1C}">
                      <a14:useLocalDpi xmlns:a14="http://schemas.microsoft.com/office/drawing/2010/main" val="0"/>
                    </a:ext>
                  </a:extLst>
                </a:blip>
                <a:stretch>
                  <a:fillRect/>
                </a:stretch>
              </p:blipFill>
              <p:spPr>
                <a:xfrm>
                  <a:off x="689074" y="7255192"/>
                  <a:ext cx="4102537" cy="2314575"/>
                </a:xfrm>
                <a:prstGeom prst="rect">
                  <a:avLst/>
                </a:prstGeom>
                <a:ln w="3175">
                  <a:solidFill>
                    <a:prstClr val="ltGray"/>
                  </a:solidFill>
                </a:ln>
              </p:spPr>
            </p:pic>
            <p:pic>
              <p:nvPicPr>
                <p:cNvPr id="13" name="Рисунок 13">
                  <a:hlinkClick r:id="rId21" action="ppaction://hlinksldjump"/>
                </p:cNvPr>
                <p:cNvPicPr>
                  <a:picLocks noSelect="1" noRot="1" noChangeAspect="1" noMove="1" noResize="1" noEditPoints="1" noAdjustHandles="1" noChangeArrowheads="1" noChangeShapeType="1"/>
                </p:cNvPicPr>
                <p:nvPr/>
              </p:nvPicPr>
              <p:blipFill>
                <a:blip r:embed="rId11" cstate="print">
                  <a:extLst>
                    <a:ext uri="{28A0092B-C50C-407E-A947-70E740481C1C}">
                      <a14:useLocalDpi xmlns:a14="http://schemas.microsoft.com/office/drawing/2010/main" val="0"/>
                    </a:ext>
                  </a:extLst>
                </a:blip>
                <a:stretch>
                  <a:fillRect/>
                </a:stretch>
              </p:blipFill>
              <p:spPr>
                <a:xfrm>
                  <a:off x="4952047" y="7256534"/>
                  <a:ext cx="4114800" cy="2311890"/>
                </a:xfrm>
                <a:prstGeom prst="rect">
                  <a:avLst/>
                </a:prstGeom>
                <a:ln w="3175">
                  <a:solidFill>
                    <a:prstClr val="ltGray"/>
                  </a:solidFill>
                </a:ln>
              </p:spPr>
            </p:pic>
          </p:grpSp>
        </mc:Fallback>
      </mc:AlternateContent>
      <p:sp>
        <p:nvSpPr>
          <p:cNvPr id="6" name="TextBox 6">
            <a:extLst>
              <a:ext uri="{FF2B5EF4-FFF2-40B4-BE49-F238E27FC236}">
                <a16:creationId xmlns:a16="http://schemas.microsoft.com/office/drawing/2014/main" id="{795E0A1C-BE4C-4691-B407-D3D0B709B448}"/>
              </a:ext>
            </a:extLst>
          </p:cNvPr>
          <p:cNvSpPr txBox="1"/>
          <p:nvPr/>
        </p:nvSpPr>
        <p:spPr>
          <a:xfrm>
            <a:off x="4920463" y="114300"/>
            <a:ext cx="8447074" cy="1376553"/>
          </a:xfrm>
          <a:prstGeom prst="rect">
            <a:avLst/>
          </a:prstGeom>
        </p:spPr>
        <p:txBody>
          <a:bodyPr wrap="square" lIns="0" tIns="0" rIns="0" bIns="0" rtlCol="0" anchor="t">
            <a:spAutoFit/>
          </a:bodyPr>
          <a:lstStyle/>
          <a:p>
            <a:pPr algn="l">
              <a:lnSpc>
                <a:spcPts val="10656"/>
              </a:lnSpc>
            </a:pPr>
            <a:r>
              <a:rPr lang="ru-RU" sz="9600" dirty="0">
                <a:solidFill>
                  <a:srgbClr val="3F45D7"/>
                </a:solidFill>
                <a:latin typeface="Open Sans Bold"/>
              </a:rPr>
              <a:t>ОГЛАВЛЕНИЕ</a:t>
            </a:r>
            <a:endParaRPr lang="en-US" sz="9600" dirty="0">
              <a:solidFill>
                <a:srgbClr val="3F45D7"/>
              </a:solidFill>
              <a:latin typeface="Open Sans Bold"/>
            </a:endParaRPr>
          </a:p>
        </p:txBody>
      </p:sp>
    </p:spTree>
    <p:extLst>
      <p:ext uri="{BB962C8B-B14F-4D97-AF65-F5344CB8AC3E}">
        <p14:creationId xmlns:p14="http://schemas.microsoft.com/office/powerpoint/2010/main" val="1704814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8216095"/>
          </a:xfrm>
          <a:prstGeom prst="rect">
            <a:avLst/>
          </a:prstGeom>
          <a:noFill/>
        </p:spPr>
        <p:txBody>
          <a:bodyPr wrap="square">
            <a:spAutoFit/>
          </a:bodyPr>
          <a:lstStyle/>
          <a:p>
            <a:pPr algn="just">
              <a:lnSpc>
                <a:spcPct val="107000"/>
              </a:lnSpc>
              <a:tabLst>
                <a:tab pos="2598738" algn="l"/>
              </a:tabLst>
            </a:pPr>
            <a:r>
              <a:rPr lang="ru-RU" sz="3300" dirty="0">
                <a:solidFill>
                  <a:srgbClr val="3F45D7"/>
                </a:solidFill>
                <a:latin typeface="Open Sans Bold"/>
              </a:rPr>
              <a:t>С 1 января 2021 года действуют обычные правила освобождения от ежемесячных платежей и перехода на авансы по фактической прибыли</a:t>
            </a:r>
          </a:p>
          <a:p>
            <a:pPr algn="just">
              <a:lnSpc>
                <a:spcPct val="107000"/>
              </a:lnSpc>
              <a:tabLst>
                <a:tab pos="2598738" algn="l"/>
              </a:tabLst>
            </a:pPr>
            <a:r>
              <a:rPr lang="ru-RU" sz="3300" i="1" dirty="0">
                <a:solidFill>
                  <a:srgbClr val="3F45D7"/>
                </a:solidFill>
                <a:effectLst>
                  <a:outerShdw blurRad="38100" dist="38100" dir="2700000" algn="tl">
                    <a:srgbClr val="000000">
                      <a:alpha val="43137"/>
                    </a:srgbClr>
                  </a:outerShdw>
                </a:effectLst>
                <a:latin typeface="Open Sans Bold"/>
              </a:rPr>
              <a:t>Федеральный закон от 22.04.2020 N 121-ФЗ</a:t>
            </a:r>
          </a:p>
          <a:p>
            <a:pPr algn="just">
              <a:lnSpc>
                <a:spcPct val="107000"/>
              </a:lnSpc>
            </a:pPr>
            <a:r>
              <a:rPr lang="ru-RU" sz="3300" dirty="0">
                <a:solidFill>
                  <a:srgbClr val="000000"/>
                </a:solidFill>
                <a:latin typeface="Open Sans Bold"/>
              </a:rPr>
              <a:t>В 2020 году были введены особые правила освобождения от ежемесячных платежей и перехода на авансы по фактической прибыли. С 1 января они утратят силу.</a:t>
            </a:r>
          </a:p>
          <a:p>
            <a:pPr algn="just">
              <a:lnSpc>
                <a:spcPct val="107000"/>
              </a:lnSpc>
            </a:pPr>
            <a:r>
              <a:rPr lang="ru-RU" sz="3300" dirty="0">
                <a:solidFill>
                  <a:srgbClr val="000000"/>
                </a:solidFill>
                <a:latin typeface="Open Sans Bold"/>
              </a:rPr>
              <a:t>Чтобы в 2021 году перейти на уплату авансовых платежей по фактической прибыли или вернуться к другому способу уплаты авансовых платежей, нужно подать уведомление до конца текущего года.</a:t>
            </a:r>
          </a:p>
          <a:p>
            <a:pPr algn="just">
              <a:lnSpc>
                <a:spcPct val="107000"/>
              </a:lnSpc>
            </a:pPr>
            <a:r>
              <a:rPr lang="ru-RU" sz="3300" dirty="0">
                <a:solidFill>
                  <a:srgbClr val="000000"/>
                </a:solidFill>
                <a:latin typeface="Open Sans Bold"/>
              </a:rPr>
              <a:t>Если вы платите квартальные авансы, то при превышении в 2021 году лимита в 15 млн руб. нужно дополнительно рассчитывать и уплачивать ежемесячные авансы внутри квартала. Уведомлять налоговую об этом не требуется. Напомним, что в 2020 году лимит был временно повышен до 25 млн руб.</a:t>
            </a:r>
          </a:p>
        </p:txBody>
      </p:sp>
      <p:pic>
        <p:nvPicPr>
          <p:cNvPr id="7" name="Рисунок 6" descr="Рубль">
            <a:extLst>
              <a:ext uri="{FF2B5EF4-FFF2-40B4-BE49-F238E27FC236}">
                <a16:creationId xmlns:a16="http://schemas.microsoft.com/office/drawing/2014/main" id="{98F91085-4EF4-4697-B61F-D81C9212AD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459200" y="2617168"/>
            <a:ext cx="914400" cy="773732"/>
          </a:xfrm>
          <a:prstGeom prst="rect">
            <a:avLst/>
          </a:prstGeom>
        </p:spPr>
      </p:pic>
      <p:pic>
        <p:nvPicPr>
          <p:cNvPr id="8" name="Рисунок 7">
            <a:extLst>
              <a:ext uri="{FF2B5EF4-FFF2-40B4-BE49-F238E27FC236}">
                <a16:creationId xmlns:a16="http://schemas.microsoft.com/office/drawing/2014/main" id="{0CC5C65C-7912-4A58-82B2-A1EB2BA859DB}"/>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D667E0B9-D074-47E8-9AC1-7B9DEDB07C75}"/>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01270CC9-02E4-4096-A811-69715831FB59}"/>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90387F40-B32C-4ECA-BED5-3D5BDDE2EF63}"/>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39488389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8497583"/>
          </a:xfrm>
          <a:prstGeom prst="rect">
            <a:avLst/>
          </a:prstGeom>
          <a:noFill/>
        </p:spPr>
        <p:txBody>
          <a:bodyPr wrap="square">
            <a:spAutoFit/>
          </a:bodyPr>
          <a:lstStyle/>
          <a:p>
            <a:pPr algn="just">
              <a:lnSpc>
                <a:spcPct val="107000"/>
              </a:lnSpc>
            </a:pPr>
            <a:r>
              <a:rPr lang="ru-RU" sz="3200" dirty="0">
                <a:solidFill>
                  <a:srgbClr val="3F45D7"/>
                </a:solidFill>
                <a:latin typeface="Open Sans Bold"/>
              </a:rPr>
              <a:t>С 1 января 2021 года нужно учесть новые нюансы применения инвестиционного вычета</a:t>
            </a:r>
          </a:p>
          <a:p>
            <a:pPr algn="just">
              <a:lnSpc>
                <a:spcPct val="107000"/>
              </a:lnSpc>
            </a:pPr>
            <a:r>
              <a:rPr lang="ru-RU" sz="3200" i="1" dirty="0">
                <a:solidFill>
                  <a:srgbClr val="3F45D7"/>
                </a:solidFill>
                <a:effectLst>
                  <a:outerShdw blurRad="38100" dist="38100" dir="2700000" algn="tl">
                    <a:srgbClr val="000000">
                      <a:alpha val="43137"/>
                    </a:srgbClr>
                  </a:outerShdw>
                </a:effectLst>
                <a:latin typeface="Open Sans Bold"/>
              </a:rPr>
              <a:t>Федеральный закон от 09.11.2020 N 368-ФЗ</a:t>
            </a:r>
          </a:p>
          <a:p>
            <a:pPr algn="just">
              <a:lnSpc>
                <a:spcPct val="107000"/>
              </a:lnSpc>
            </a:pPr>
            <a:r>
              <a:rPr lang="ru-RU" sz="3200" i="1" dirty="0">
                <a:solidFill>
                  <a:srgbClr val="3F45D7"/>
                </a:solidFill>
                <a:effectLst>
                  <a:outerShdw blurRad="38100" dist="38100" dir="2700000" algn="tl">
                    <a:srgbClr val="000000">
                      <a:alpha val="43137"/>
                    </a:srgbClr>
                  </a:outerShdw>
                </a:effectLst>
                <a:latin typeface="Open Sans Bold"/>
              </a:rPr>
              <a:t>Федеральный закон от 23.11.2020 N 374-ФЗ</a:t>
            </a:r>
          </a:p>
          <a:p>
            <a:pPr algn="just">
              <a:lnSpc>
                <a:spcPct val="107000"/>
              </a:lnSpc>
            </a:pPr>
            <a:r>
              <a:rPr lang="ru-RU" sz="3200" dirty="0">
                <a:solidFill>
                  <a:srgbClr val="000000"/>
                </a:solidFill>
                <a:latin typeface="Open Sans Bold"/>
              </a:rPr>
              <a:t>При продаже объекта, к части стоимости которого был применен инвестиционный налоговый вычет, доходы можно уменьшить. Вычитается остаточная стоимость объекта, соответствующая части первоначальной стоимости, к которой не был применен вычет.</a:t>
            </a:r>
          </a:p>
          <a:p>
            <a:pPr algn="just">
              <a:lnSpc>
                <a:spcPct val="107000"/>
              </a:lnSpc>
            </a:pPr>
            <a:r>
              <a:rPr lang="ru-RU" sz="3200" dirty="0">
                <a:solidFill>
                  <a:srgbClr val="000000"/>
                </a:solidFill>
                <a:latin typeface="Open Sans Bold"/>
              </a:rPr>
              <a:t>На следующие периоды разрешено переносить не только остаток инвестиционного вычета (то есть расходы, уменьшающие платеж в региональный бюджет), но и расходы, уменьшающие налог в федеральный бюджет.</a:t>
            </a:r>
          </a:p>
          <a:p>
            <a:pPr algn="just">
              <a:lnSpc>
                <a:spcPct val="107000"/>
              </a:lnSpc>
            </a:pPr>
            <a:r>
              <a:rPr lang="ru-RU" sz="3200" dirty="0">
                <a:solidFill>
                  <a:srgbClr val="000000"/>
                </a:solidFill>
                <a:latin typeface="Open Sans Bold"/>
              </a:rPr>
              <a:t>Если организация больше не применяет вычет к объекту, допускается амортизация последующих затрат на его достройку, дооборудование, модернизацию.</a:t>
            </a:r>
          </a:p>
          <a:p>
            <a:pPr algn="just">
              <a:lnSpc>
                <a:spcPct val="107000"/>
              </a:lnSpc>
            </a:pPr>
            <a:r>
              <a:rPr lang="ru-RU" sz="3200" dirty="0">
                <a:solidFill>
                  <a:srgbClr val="000000"/>
                </a:solidFill>
                <a:latin typeface="Open Sans Bold"/>
              </a:rPr>
              <a:t>Регионы смогут вводить инвестиционный вычет по расходам на НИОКР.</a:t>
            </a:r>
          </a:p>
        </p:txBody>
      </p:sp>
      <p:pic>
        <p:nvPicPr>
          <p:cNvPr id="7" name="Рисунок 6" descr="Документ">
            <a:extLst>
              <a:ext uri="{FF2B5EF4-FFF2-40B4-BE49-F238E27FC236}">
                <a16:creationId xmlns:a16="http://schemas.microsoft.com/office/drawing/2014/main" id="{DC02FEDA-E3E9-47B5-9DEB-B4FF8AA9BF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670832" y="2133769"/>
            <a:ext cx="1702768" cy="1702768"/>
          </a:xfrm>
          <a:prstGeom prst="rect">
            <a:avLst/>
          </a:prstGeom>
        </p:spPr>
      </p:pic>
      <p:pic>
        <p:nvPicPr>
          <p:cNvPr id="8" name="Рисунок 7">
            <a:extLst>
              <a:ext uri="{FF2B5EF4-FFF2-40B4-BE49-F238E27FC236}">
                <a16:creationId xmlns:a16="http://schemas.microsoft.com/office/drawing/2014/main" id="{F1DD9B9F-6F9E-4D43-BD59-958185A359BD}"/>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AB1103D6-9CFF-464E-8AC8-C01D2A4C1793}"/>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82FB05A7-AE8F-4E1F-87C4-6E60D45FDB79}"/>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7E1207FB-8C33-4176-9274-E37D1758A927}"/>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3861097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2857500"/>
            <a:ext cx="16344900" cy="5852884"/>
          </a:xfrm>
          <a:prstGeom prst="rect">
            <a:avLst/>
          </a:prstGeom>
          <a:noFill/>
        </p:spPr>
        <p:txBody>
          <a:bodyPr wrap="square">
            <a:spAutoFit/>
          </a:bodyPr>
          <a:lstStyle/>
          <a:p>
            <a:pPr algn="just">
              <a:lnSpc>
                <a:spcPct val="107000"/>
              </a:lnSpc>
            </a:pPr>
            <a:r>
              <a:rPr lang="ru-RU" sz="4400" dirty="0">
                <a:solidFill>
                  <a:srgbClr val="3F45D7"/>
                </a:solidFill>
                <a:latin typeface="Open Sans Bold"/>
              </a:rPr>
              <a:t>С 1 января 2021 года заполнять путевые листы нужно иначе</a:t>
            </a:r>
          </a:p>
          <a:p>
            <a:pPr algn="just">
              <a:lnSpc>
                <a:spcPct val="107000"/>
              </a:lnSpc>
            </a:pPr>
            <a:r>
              <a:rPr lang="ru-RU" sz="4400" i="1" dirty="0">
                <a:solidFill>
                  <a:srgbClr val="3F45D7"/>
                </a:solidFill>
                <a:effectLst>
                  <a:outerShdw blurRad="38100" dist="38100" dir="2700000" algn="tl">
                    <a:srgbClr val="000000">
                      <a:alpha val="43137"/>
                    </a:srgbClr>
                  </a:outerShdw>
                </a:effectLst>
                <a:latin typeface="Open Sans Bold"/>
              </a:rPr>
              <a:t>Приказ Минтранса России от 11.09.2020 N 368</a:t>
            </a:r>
          </a:p>
          <a:p>
            <a:pPr algn="just">
              <a:lnSpc>
                <a:spcPct val="107000"/>
              </a:lnSpc>
            </a:pPr>
            <a:r>
              <a:rPr lang="ru-RU" sz="4400" dirty="0">
                <a:solidFill>
                  <a:srgbClr val="000000"/>
                </a:solidFill>
                <a:latin typeface="Open Sans Bold"/>
              </a:rPr>
              <a:t>В перечень обязательных реквизитов путевого листа включены сведения о перевозке - информация о видах сообщения и перевозок. Кроме того, нужно указывать дату и время выпуска ТС на линию и его возвращения.</a:t>
            </a:r>
            <a:endParaRPr lang="ru-RU" sz="3200" dirty="0">
              <a:solidFill>
                <a:srgbClr val="000000"/>
              </a:solidFill>
              <a:latin typeface="Open Sans Bold"/>
            </a:endParaRPr>
          </a:p>
        </p:txBody>
      </p:sp>
      <p:pic>
        <p:nvPicPr>
          <p:cNvPr id="7" name="Рисунок 6" descr="Грузовик">
            <a:extLst>
              <a:ext uri="{FF2B5EF4-FFF2-40B4-BE49-F238E27FC236}">
                <a16:creationId xmlns:a16="http://schemas.microsoft.com/office/drawing/2014/main" id="{C044A65E-78C7-4D18-A859-829730AB97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316200" y="7505700"/>
            <a:ext cx="2057400" cy="2062295"/>
          </a:xfrm>
          <a:prstGeom prst="rect">
            <a:avLst/>
          </a:prstGeom>
        </p:spPr>
      </p:pic>
      <p:pic>
        <p:nvPicPr>
          <p:cNvPr id="8" name="Рисунок 7">
            <a:extLst>
              <a:ext uri="{FF2B5EF4-FFF2-40B4-BE49-F238E27FC236}">
                <a16:creationId xmlns:a16="http://schemas.microsoft.com/office/drawing/2014/main" id="{3C3ACF2C-C05F-4A77-A59E-DA9E0B04521A}"/>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9A55F84F-77D3-4405-9E34-F92A0944B7D9}"/>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1CE667C8-DB7B-4ADA-8444-68BC7A328998}"/>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18A3D24E-B9F2-4E7F-AF2D-17CA477E1BF7}"/>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11002712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866900"/>
            <a:ext cx="16344900" cy="8562922"/>
          </a:xfrm>
          <a:prstGeom prst="rect">
            <a:avLst/>
          </a:prstGeom>
          <a:noFill/>
        </p:spPr>
        <p:txBody>
          <a:bodyPr wrap="square">
            <a:spAutoFit/>
          </a:bodyPr>
          <a:lstStyle/>
          <a:p>
            <a:pPr algn="just">
              <a:lnSpc>
                <a:spcPct val="107000"/>
              </a:lnSpc>
            </a:pPr>
            <a:r>
              <a:rPr lang="ru-RU" sz="4400" dirty="0">
                <a:solidFill>
                  <a:srgbClr val="3F45D7"/>
                </a:solidFill>
                <a:latin typeface="Open Sans Bold"/>
              </a:rPr>
              <a:t>Не позднее 29 марта 2021 года нужно сдать декларацию по налогу на прибыль за 2020 год по новой форме (с 01 января)</a:t>
            </a:r>
          </a:p>
          <a:p>
            <a:pPr algn="just">
              <a:lnSpc>
                <a:spcPct val="107000"/>
              </a:lnSpc>
            </a:pPr>
            <a:r>
              <a:rPr lang="ru-RU" sz="4400" i="1" dirty="0">
                <a:solidFill>
                  <a:srgbClr val="3F45D7"/>
                </a:solidFill>
                <a:effectLst>
                  <a:outerShdw blurRad="38100" dist="38100" dir="2700000" algn="tl">
                    <a:srgbClr val="000000">
                      <a:alpha val="43137"/>
                    </a:srgbClr>
                  </a:outerShdw>
                </a:effectLst>
                <a:latin typeface="Open Sans Bold"/>
              </a:rPr>
              <a:t>Приказ ФНС России от 11.09.2020 N ЕД-7-3/655@</a:t>
            </a:r>
          </a:p>
          <a:p>
            <a:pPr algn="just">
              <a:lnSpc>
                <a:spcPct val="107000"/>
              </a:lnSpc>
            </a:pPr>
            <a:r>
              <a:rPr lang="ru-RU" sz="4400" dirty="0">
                <a:solidFill>
                  <a:srgbClr val="000000"/>
                </a:solidFill>
                <a:latin typeface="Open Sans Bold"/>
              </a:rPr>
              <a:t>Для большинства компаний существенных изменений нет. Например, приложение 2 будут использовать налогоплательщики, которые заключили соглашение о защите и поощрении капиталовложений. Кроме того, в форму добавлены признаки налогоплательщика, например код 17 для IT-компаний.</a:t>
            </a:r>
          </a:p>
          <a:p>
            <a:pPr algn="just">
              <a:lnSpc>
                <a:spcPct val="107000"/>
              </a:lnSpc>
            </a:pPr>
            <a:endParaRPr lang="ru-RU" sz="3200" dirty="0">
              <a:solidFill>
                <a:srgbClr val="000000"/>
              </a:solidFill>
              <a:latin typeface="Open Sans Bold"/>
            </a:endParaRPr>
          </a:p>
        </p:txBody>
      </p:sp>
      <p:pic>
        <p:nvPicPr>
          <p:cNvPr id="7" name="Рисунок 6" descr="Ежедневник">
            <a:extLst>
              <a:ext uri="{FF2B5EF4-FFF2-40B4-BE49-F238E27FC236}">
                <a16:creationId xmlns:a16="http://schemas.microsoft.com/office/drawing/2014/main" id="{87A63615-E35F-4B7C-A412-AD02DF68867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773400" y="3314700"/>
            <a:ext cx="1600200" cy="1600200"/>
          </a:xfrm>
          <a:prstGeom prst="rect">
            <a:avLst/>
          </a:prstGeom>
        </p:spPr>
      </p:pic>
      <p:pic>
        <p:nvPicPr>
          <p:cNvPr id="8" name="Рисунок 7">
            <a:extLst>
              <a:ext uri="{FF2B5EF4-FFF2-40B4-BE49-F238E27FC236}">
                <a16:creationId xmlns:a16="http://schemas.microsoft.com/office/drawing/2014/main" id="{5489DDFD-BF92-4CA9-ACF7-203BF17B7060}"/>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97C7FBBC-59AE-402C-B650-9C7C62490262}"/>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B127F4F5-228F-4A6F-8A15-FCFF27BAD08A}"/>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28B2504C-3DB6-43FD-B945-0E2B77AC3FCD}"/>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16109995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866900"/>
            <a:ext cx="16344900" cy="7838428"/>
          </a:xfrm>
          <a:prstGeom prst="rect">
            <a:avLst/>
          </a:prstGeom>
          <a:noFill/>
        </p:spPr>
        <p:txBody>
          <a:bodyPr wrap="square">
            <a:spAutoFit/>
          </a:bodyPr>
          <a:lstStyle/>
          <a:p>
            <a:pPr algn="just">
              <a:lnSpc>
                <a:spcPct val="107000"/>
              </a:lnSpc>
            </a:pPr>
            <a:r>
              <a:rPr lang="ru-RU" sz="4400" dirty="0">
                <a:solidFill>
                  <a:srgbClr val="3F45D7"/>
                </a:solidFill>
                <a:latin typeface="Open Sans Bold"/>
              </a:rPr>
              <a:t>IT-компании лишены права на отказ от применения амортизационного механизма признания расходов в отношении ЭВТ (с 1 января 2021 г.)</a:t>
            </a:r>
          </a:p>
          <a:p>
            <a:pPr algn="just">
              <a:lnSpc>
                <a:spcPct val="107000"/>
              </a:lnSpc>
            </a:pPr>
            <a:r>
              <a:rPr lang="ru-RU" sz="4400" i="1" dirty="0">
                <a:solidFill>
                  <a:srgbClr val="3F45D7"/>
                </a:solidFill>
                <a:effectLst>
                  <a:outerShdw blurRad="38100" dist="38100" dir="2700000" algn="tl">
                    <a:srgbClr val="000000">
                      <a:alpha val="43137"/>
                    </a:srgbClr>
                  </a:outerShdw>
                </a:effectLst>
                <a:latin typeface="Open Sans Bold"/>
              </a:rPr>
              <a:t>С 01.01.2021 года утрачивает силу  п.6 статьи 259 НК РФ ( ФЗ от 31.07.2020 N 265-ФЗ)</a:t>
            </a:r>
          </a:p>
          <a:p>
            <a:pPr algn="just">
              <a:lnSpc>
                <a:spcPct val="107000"/>
              </a:lnSpc>
            </a:pPr>
            <a:r>
              <a:rPr lang="ru-RU" sz="4400" dirty="0">
                <a:solidFill>
                  <a:srgbClr val="000000"/>
                </a:solidFill>
                <a:latin typeface="Open Sans Bold"/>
              </a:rPr>
              <a:t>Расходы на приобретение электронно-вычислительной техники единовременно списать в состав материальных расходов не получится. Такие расходы будут списываться через амортизацию в общеустановленном порядке</a:t>
            </a:r>
          </a:p>
          <a:p>
            <a:pPr algn="just">
              <a:lnSpc>
                <a:spcPct val="107000"/>
              </a:lnSpc>
            </a:pPr>
            <a:endParaRPr lang="ru-RU" sz="3200" dirty="0">
              <a:solidFill>
                <a:srgbClr val="000000"/>
              </a:solidFill>
              <a:latin typeface="Open Sans Bold"/>
            </a:endParaRPr>
          </a:p>
        </p:txBody>
      </p:sp>
      <p:pic>
        <p:nvPicPr>
          <p:cNvPr id="7" name="Рисунок 6" descr="Телевизор">
            <a:extLst>
              <a:ext uri="{FF2B5EF4-FFF2-40B4-BE49-F238E27FC236}">
                <a16:creationId xmlns:a16="http://schemas.microsoft.com/office/drawing/2014/main" id="{E2F76530-4B15-41F5-B985-A95E1A144B7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776812" y="8371927"/>
            <a:ext cx="1596788" cy="1620104"/>
          </a:xfrm>
          <a:prstGeom prst="rect">
            <a:avLst/>
          </a:prstGeom>
        </p:spPr>
      </p:pic>
      <p:pic>
        <p:nvPicPr>
          <p:cNvPr id="8" name="Рисунок 7">
            <a:extLst>
              <a:ext uri="{FF2B5EF4-FFF2-40B4-BE49-F238E27FC236}">
                <a16:creationId xmlns:a16="http://schemas.microsoft.com/office/drawing/2014/main" id="{E804BD67-6EE2-45AA-BC88-7338D83D53A3}"/>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389CBD3D-C988-4AA4-8A26-C0E9189B188E}"/>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09E06C93-57B7-43D5-8D28-4679C01EF6F3}"/>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6F6315A7-CE2A-4554-AAE8-42DD10E00FA1}"/>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77855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91001"/>
            <a:ext cx="16344900" cy="9287414"/>
          </a:xfrm>
          <a:prstGeom prst="rect">
            <a:avLst/>
          </a:prstGeom>
          <a:noFill/>
        </p:spPr>
        <p:txBody>
          <a:bodyPr wrap="square">
            <a:spAutoFit/>
          </a:bodyPr>
          <a:lstStyle/>
          <a:p>
            <a:pPr algn="just">
              <a:lnSpc>
                <a:spcPct val="107000"/>
              </a:lnSpc>
            </a:pPr>
            <a:r>
              <a:rPr lang="ru-RU" sz="4400" dirty="0">
                <a:solidFill>
                  <a:srgbClr val="3F45D7"/>
                </a:solidFill>
                <a:latin typeface="Open Sans Bold"/>
              </a:rPr>
              <a:t>Для компаний из IT-отрасли и электронной индустрии установлена пониженная налоговая ставка в размере 3 процентов (с 1 января 2021 г.)</a:t>
            </a:r>
          </a:p>
          <a:p>
            <a:pPr algn="just">
              <a:lnSpc>
                <a:spcPct val="107000"/>
              </a:lnSpc>
            </a:pPr>
            <a:r>
              <a:rPr lang="ru-RU" sz="4400" dirty="0">
                <a:solidFill>
                  <a:srgbClr val="000000"/>
                </a:solidFill>
                <a:latin typeface="Open Sans Bold"/>
              </a:rPr>
              <a:t>Для поддержки и развития IT-отрасли, отечественной электронной промышленности и электронной компонентной базы (ЭКБ) вводится ряд налоговых мер. Они действуют с 01.01.2021 на бессрочной основе.</a:t>
            </a:r>
          </a:p>
          <a:p>
            <a:pPr algn="just">
              <a:lnSpc>
                <a:spcPct val="107000"/>
              </a:lnSpc>
            </a:pPr>
            <a:r>
              <a:rPr lang="ru-RU" sz="4400" dirty="0">
                <a:solidFill>
                  <a:srgbClr val="000000"/>
                </a:solidFill>
                <a:latin typeface="Open Sans Bold"/>
              </a:rPr>
              <a:t>Существенно уменьшены ставки налога на прибыль. IT-компании при определенных условиях уплачивают его по ставке 3% только в федеральный бюджет. Ставка налога в бюджет субъекта РФ снижена до 0%.</a:t>
            </a:r>
          </a:p>
          <a:p>
            <a:pPr algn="just">
              <a:lnSpc>
                <a:spcPct val="107000"/>
              </a:lnSpc>
            </a:pPr>
            <a:endParaRPr lang="ru-RU" sz="3200" dirty="0">
              <a:solidFill>
                <a:srgbClr val="000000"/>
              </a:solidFill>
              <a:latin typeface="Open Sans Bold"/>
            </a:endParaRPr>
          </a:p>
        </p:txBody>
      </p:sp>
      <p:pic>
        <p:nvPicPr>
          <p:cNvPr id="9" name="Рисунок 8" descr="Процессор">
            <a:extLst>
              <a:ext uri="{FF2B5EF4-FFF2-40B4-BE49-F238E27FC236}">
                <a16:creationId xmlns:a16="http://schemas.microsoft.com/office/drawing/2014/main" id="{A030532A-D295-4B6A-93DC-3451DDE8A4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459200" y="2933700"/>
            <a:ext cx="914400" cy="914400"/>
          </a:xfrm>
          <a:prstGeom prst="rect">
            <a:avLst/>
          </a:prstGeom>
        </p:spPr>
      </p:pic>
      <p:pic>
        <p:nvPicPr>
          <p:cNvPr id="7" name="Рисунок 6">
            <a:extLst>
              <a:ext uri="{FF2B5EF4-FFF2-40B4-BE49-F238E27FC236}">
                <a16:creationId xmlns:a16="http://schemas.microsoft.com/office/drawing/2014/main" id="{E10B5931-655E-43F7-8EBC-F5540F50544F}"/>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8" name="TextBox 7">
            <a:extLst>
              <a:ext uri="{FF2B5EF4-FFF2-40B4-BE49-F238E27FC236}">
                <a16:creationId xmlns:a16="http://schemas.microsoft.com/office/drawing/2014/main" id="{58DA9DB4-1A70-49C1-A88A-B278A1992850}"/>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5699C350-A772-477B-B892-4D6B106E29F4}"/>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3E61C4CF-56CA-49D7-AC42-5799E3D69809}"/>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35226860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4" name="Group 4"/>
          <p:cNvGrpSpPr/>
          <p:nvPr/>
        </p:nvGrpSpPr>
        <p:grpSpPr>
          <a:xfrm>
            <a:off x="1028700" y="-15574"/>
            <a:ext cx="3821076" cy="1494171"/>
            <a:chOff x="0" y="0"/>
            <a:chExt cx="5094768" cy="1992228"/>
          </a:xfrm>
        </p:grpSpPr>
        <p:pic>
          <p:nvPicPr>
            <p:cNvPr id="5" name="Picture 5"/>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6"/>
          <p:cNvSpPr txBox="1"/>
          <p:nvPr/>
        </p:nvSpPr>
        <p:spPr>
          <a:xfrm>
            <a:off x="1028700" y="4533900"/>
            <a:ext cx="4000500" cy="1376553"/>
          </a:xfrm>
          <a:prstGeom prst="rect">
            <a:avLst/>
          </a:prstGeom>
        </p:spPr>
        <p:txBody>
          <a:bodyPr wrap="square" lIns="0" tIns="0" rIns="0" bIns="0" rtlCol="0" anchor="t">
            <a:spAutoFit/>
          </a:bodyPr>
          <a:lstStyle/>
          <a:p>
            <a:pPr algn="l">
              <a:lnSpc>
                <a:spcPts val="10656"/>
              </a:lnSpc>
            </a:pPr>
            <a:r>
              <a:rPr lang="en-US" sz="9600" dirty="0">
                <a:solidFill>
                  <a:srgbClr val="3F45D7"/>
                </a:solidFill>
                <a:latin typeface="Open Sans Bold"/>
              </a:rPr>
              <a:t>НДФЛ</a:t>
            </a:r>
          </a:p>
        </p:txBody>
      </p:sp>
    </p:spTree>
    <p:extLst>
      <p:ext uri="{BB962C8B-B14F-4D97-AF65-F5344CB8AC3E}">
        <p14:creationId xmlns:p14="http://schemas.microsoft.com/office/powerpoint/2010/main" val="21718167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11640" y="1580197"/>
            <a:ext cx="16344900" cy="8195642"/>
          </a:xfrm>
          <a:prstGeom prst="rect">
            <a:avLst/>
          </a:prstGeom>
          <a:noFill/>
        </p:spPr>
        <p:txBody>
          <a:bodyPr wrap="square">
            <a:spAutoFit/>
          </a:bodyPr>
          <a:lstStyle/>
          <a:p>
            <a:pPr algn="just">
              <a:lnSpc>
                <a:spcPct val="107000"/>
              </a:lnSpc>
            </a:pPr>
            <a:r>
              <a:rPr lang="ru-RU" sz="3800" dirty="0">
                <a:solidFill>
                  <a:srgbClr val="3F45D7"/>
                </a:solidFill>
                <a:latin typeface="Open Sans Bold"/>
              </a:rPr>
              <a:t>ИЗМЕНЕН ПОРЯДОК НАЛОГООБЛОЖЕНИЯ ПРОЦЕНТОВ ПО ВКЛАДАМ (ОСТАТКАМ НА СЧЕТАХ) В РОССИЙСКИХ БАНКАХ (С 1 ЯНВАРЯ 2021 г.)</a:t>
            </a:r>
          </a:p>
          <a:p>
            <a:pPr algn="just">
              <a:lnSpc>
                <a:spcPct val="107000"/>
              </a:lnSpc>
            </a:pPr>
            <a:r>
              <a:rPr lang="ru-RU" sz="3800" dirty="0">
                <a:solidFill>
                  <a:srgbClr val="000000"/>
                </a:solidFill>
                <a:latin typeface="Open Sans Bold"/>
              </a:rPr>
              <a:t>Изменение порядка обложения налогом на доходы физических лиц доходов в виде процентов по вкладам в банках предусмотрено Федеральным законом от 01.04.2020 N 102-ФЗ "О внесении изменений в части первую и вторую Налогового кодекса Российской Федерации и отдельные законодательные акты Российской Федерации" </a:t>
            </a:r>
          </a:p>
          <a:p>
            <a:pPr algn="just">
              <a:lnSpc>
                <a:spcPct val="107000"/>
              </a:lnSpc>
            </a:pPr>
            <a:r>
              <a:rPr lang="ru-RU" sz="3800" dirty="0">
                <a:solidFill>
                  <a:srgbClr val="000000"/>
                </a:solidFill>
                <a:latin typeface="Open Sans Bold"/>
              </a:rPr>
              <a:t>Соответствующие изменения предусматривают, в частности, установление ставки по налогу на доходы физических лиц в размере 13 процентов в отношении доходов в виде процентов по вкладам (остаткам на счетах) в банках.</a:t>
            </a:r>
          </a:p>
        </p:txBody>
      </p:sp>
      <p:pic>
        <p:nvPicPr>
          <p:cNvPr id="7" name="Рисунок 6" descr="Свинья-копилка">
            <a:extLst>
              <a:ext uri="{FF2B5EF4-FFF2-40B4-BE49-F238E27FC236}">
                <a16:creationId xmlns:a16="http://schemas.microsoft.com/office/drawing/2014/main" id="{F09A2DC3-39A7-4B67-93DA-9E06E7F474D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442140" y="2705100"/>
            <a:ext cx="914400" cy="914400"/>
          </a:xfrm>
          <a:prstGeom prst="rect">
            <a:avLst/>
          </a:prstGeom>
        </p:spPr>
      </p:pic>
      <p:pic>
        <p:nvPicPr>
          <p:cNvPr id="8" name="Рисунок 7">
            <a:extLst>
              <a:ext uri="{FF2B5EF4-FFF2-40B4-BE49-F238E27FC236}">
                <a16:creationId xmlns:a16="http://schemas.microsoft.com/office/drawing/2014/main" id="{3FBD67B8-B454-4A15-BE02-A07337D4080D}"/>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41912790-3894-468B-8E4D-FF995F21A830}"/>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A7BB848C-2413-44A6-ACC5-6FB71E4F1F2B}"/>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84DA46BF-F357-40EF-9BAC-CE5AB5325528}"/>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41253592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9155840"/>
          </a:xfrm>
          <a:prstGeom prst="rect">
            <a:avLst/>
          </a:prstGeom>
          <a:noFill/>
        </p:spPr>
        <p:txBody>
          <a:bodyPr wrap="square">
            <a:spAutoFit/>
          </a:bodyPr>
          <a:lstStyle/>
          <a:p>
            <a:pPr algn="just">
              <a:lnSpc>
                <a:spcPct val="107000"/>
              </a:lnSpc>
            </a:pPr>
            <a:r>
              <a:rPr lang="ru-RU" sz="4000" dirty="0">
                <a:solidFill>
                  <a:srgbClr val="000000"/>
                </a:solidFill>
                <a:latin typeface="Open Sans Bold"/>
              </a:rPr>
              <a:t>В соответствии с пунктом 1 статьи 214.2 Кодекса в редакции Федерального закона N 102-ФЗ в отношении доходов в виде процентов, полученных по вкладам (остаткам на счетах) в банках, находящихся на территории Российской Федерации, налоговая база определяется налоговым органом как превышение суммы доходов в виде процентов, полученных налогоплательщиком в течение налогового периода по всем вкладам (остаткам на счетах) в указанных банках, над суммой процентов, рассчитанной как произведение одного миллиона рублей и ключевой ставки Банка России, действующей на первое число налогового периода, с учетом особенностей, установленных статьей 214.2 Кодекса.</a:t>
            </a:r>
          </a:p>
          <a:p>
            <a:pPr algn="just">
              <a:lnSpc>
                <a:spcPct val="107000"/>
              </a:lnSpc>
            </a:pPr>
            <a:endParaRPr lang="ru-RU" sz="3200" dirty="0">
              <a:solidFill>
                <a:srgbClr val="000000"/>
              </a:solidFill>
              <a:latin typeface="Open Sans Bold"/>
            </a:endParaRPr>
          </a:p>
        </p:txBody>
      </p:sp>
      <p:pic>
        <p:nvPicPr>
          <p:cNvPr id="7" name="Рисунок 6">
            <a:extLst>
              <a:ext uri="{FF2B5EF4-FFF2-40B4-BE49-F238E27FC236}">
                <a16:creationId xmlns:a16="http://schemas.microsoft.com/office/drawing/2014/main" id="{DDF8D9EE-1D12-445E-8AF7-33D6E51F1F9A}"/>
              </a:ext>
            </a:extLst>
          </p:cNvPr>
          <p:cNvPicPr>
            <a:picLocks noChangeAspect="1"/>
          </p:cNvPicPr>
          <p:nvPr/>
        </p:nvPicPr>
        <p:blipFill>
          <a:blip r:embed="rId3"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8" name="TextBox 7">
            <a:extLst>
              <a:ext uri="{FF2B5EF4-FFF2-40B4-BE49-F238E27FC236}">
                <a16:creationId xmlns:a16="http://schemas.microsoft.com/office/drawing/2014/main" id="{2CA0DD7A-08F7-4692-BE35-3627144DC253}"/>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9" name="TextBox 8">
            <a:extLst>
              <a:ext uri="{FF2B5EF4-FFF2-40B4-BE49-F238E27FC236}">
                <a16:creationId xmlns:a16="http://schemas.microsoft.com/office/drawing/2014/main" id="{E1788D37-88EA-4E97-B031-A56C428E62B3}"/>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0" name="Рисунок 9">
            <a:extLst>
              <a:ext uri="{FF2B5EF4-FFF2-40B4-BE49-F238E27FC236}">
                <a16:creationId xmlns:a16="http://schemas.microsoft.com/office/drawing/2014/main" id="{43973D4B-7AAA-4E67-B1A2-2BD99E90C8E1}"/>
              </a:ext>
            </a:extLst>
          </p:cNvPr>
          <p:cNvPicPr>
            <a:picLocks noChangeAspect="1"/>
          </p:cNvPicPr>
          <p:nvPr/>
        </p:nvPicPr>
        <p:blipFill>
          <a:blip r:embed="rId4"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2425776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7672741"/>
          </a:xfrm>
          <a:prstGeom prst="rect">
            <a:avLst/>
          </a:prstGeom>
          <a:noFill/>
        </p:spPr>
        <p:txBody>
          <a:bodyPr wrap="square">
            <a:spAutoFit/>
          </a:bodyPr>
          <a:lstStyle/>
          <a:p>
            <a:pPr algn="just">
              <a:lnSpc>
                <a:spcPct val="107000"/>
              </a:lnSpc>
            </a:pPr>
            <a:r>
              <a:rPr lang="ru-RU" sz="3300" dirty="0">
                <a:solidFill>
                  <a:srgbClr val="000000"/>
                </a:solidFill>
                <a:latin typeface="Open Sans Bold"/>
              </a:rPr>
              <a:t>При определении налоговой базы не учитываются процентные доходы по вкладам (остаткам на счетах), процентная ставка по которым в течение всего налогового периода не превышает 1 процента годовых, а также по счетам </a:t>
            </a:r>
            <a:r>
              <a:rPr lang="ru-RU" sz="3300" dirty="0" err="1">
                <a:solidFill>
                  <a:srgbClr val="000000"/>
                </a:solidFill>
                <a:latin typeface="Open Sans Bold"/>
              </a:rPr>
              <a:t>эскроу</a:t>
            </a:r>
            <a:r>
              <a:rPr lang="ru-RU" sz="3300" dirty="0">
                <a:solidFill>
                  <a:srgbClr val="000000"/>
                </a:solidFill>
                <a:latin typeface="Open Sans Bold"/>
              </a:rPr>
              <a:t>.</a:t>
            </a:r>
          </a:p>
          <a:p>
            <a:pPr algn="just">
              <a:lnSpc>
                <a:spcPct val="107000"/>
              </a:lnSpc>
            </a:pPr>
            <a:r>
              <a:rPr lang="ru-RU" sz="3300" dirty="0">
                <a:solidFill>
                  <a:srgbClr val="000000"/>
                </a:solidFill>
                <a:latin typeface="Open Sans Bold"/>
              </a:rPr>
              <a:t>Следует отметить, что суммы непосредственно вклада (остатка на счете) в банке не являются объектом обложения налогом на доходы физических лиц.</a:t>
            </a:r>
          </a:p>
          <a:p>
            <a:pPr algn="just">
              <a:lnSpc>
                <a:spcPct val="107000"/>
              </a:lnSpc>
            </a:pPr>
            <a:r>
              <a:rPr lang="ru-RU" sz="3300" dirty="0">
                <a:solidFill>
                  <a:srgbClr val="000000"/>
                </a:solidFill>
                <a:latin typeface="Open Sans Bold"/>
              </a:rPr>
              <a:t>Изложенные особенности определения налоговой базы при получении доходов в виде процентов по вкладам (остаткам на счетах) в банках, находящихся на территории Российской Федерации, установленные статьей 214.2 Кодекса, применяются к доходам, полученным налогоплательщиками начиная с 1 января 2021 года.</a:t>
            </a:r>
          </a:p>
          <a:p>
            <a:pPr algn="just">
              <a:lnSpc>
                <a:spcPct val="107000"/>
              </a:lnSpc>
            </a:pPr>
            <a:r>
              <a:rPr lang="ru-RU" sz="3300" dirty="0">
                <a:solidFill>
                  <a:srgbClr val="000000"/>
                </a:solidFill>
                <a:latin typeface="Open Sans Bold"/>
              </a:rPr>
              <a:t>Исключений в отношении отдельных категорий налогоплательщиков вышеуказанные изменения не предусматривают.</a:t>
            </a:r>
          </a:p>
        </p:txBody>
      </p:sp>
      <p:pic>
        <p:nvPicPr>
          <p:cNvPr id="7" name="Рисунок 6">
            <a:extLst>
              <a:ext uri="{FF2B5EF4-FFF2-40B4-BE49-F238E27FC236}">
                <a16:creationId xmlns:a16="http://schemas.microsoft.com/office/drawing/2014/main" id="{8B1FAF3D-C2EF-46DF-9427-FB94C553BD06}"/>
              </a:ext>
            </a:extLst>
          </p:cNvPr>
          <p:cNvPicPr>
            <a:picLocks noChangeAspect="1"/>
          </p:cNvPicPr>
          <p:nvPr/>
        </p:nvPicPr>
        <p:blipFill>
          <a:blip r:embed="rId3"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8" name="TextBox 7">
            <a:extLst>
              <a:ext uri="{FF2B5EF4-FFF2-40B4-BE49-F238E27FC236}">
                <a16:creationId xmlns:a16="http://schemas.microsoft.com/office/drawing/2014/main" id="{CB1FEA17-18D0-4FAC-BDD1-33B9A1CB6ED5}"/>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9" name="TextBox 8">
            <a:extLst>
              <a:ext uri="{FF2B5EF4-FFF2-40B4-BE49-F238E27FC236}">
                <a16:creationId xmlns:a16="http://schemas.microsoft.com/office/drawing/2014/main" id="{7043D289-AA51-43A4-B543-0851D44E3B6C}"/>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0" name="Рисунок 9">
            <a:extLst>
              <a:ext uri="{FF2B5EF4-FFF2-40B4-BE49-F238E27FC236}">
                <a16:creationId xmlns:a16="http://schemas.microsoft.com/office/drawing/2014/main" id="{B0B9CEE2-8FCC-4E9D-9663-1007C42562D3}"/>
              </a:ext>
            </a:extLst>
          </p:cNvPr>
          <p:cNvPicPr>
            <a:picLocks noChangeAspect="1"/>
          </p:cNvPicPr>
          <p:nvPr/>
        </p:nvPicPr>
        <p:blipFill>
          <a:blip r:embed="rId4"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3109861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suz="http://schemas.microsoft.com/office/powerpoint/2016/summaryzoom" Requires="psuz">
          <p:graphicFrame>
            <p:nvGraphicFramePr>
              <p:cNvPr id="5" name="Интерактивное оглавление 4">
                <a:extLst>
                  <a:ext uri="{FF2B5EF4-FFF2-40B4-BE49-F238E27FC236}">
                    <a16:creationId xmlns:a16="http://schemas.microsoft.com/office/drawing/2014/main" id="{E2C5756C-49EC-4158-BD31-8635118BB52F}"/>
                  </a:ext>
                </a:extLst>
              </p:cNvPr>
              <p:cNvGraphicFramePr>
                <a:graphicFrameLocks noChangeAspect="1"/>
              </p:cNvGraphicFramePr>
              <p:nvPr>
                <p:extLst>
                  <p:ext uri="{D42A27DB-BD31-4B8C-83A1-F6EECF244321}">
                    <p14:modId xmlns:p14="http://schemas.microsoft.com/office/powerpoint/2010/main" val="1113773828"/>
                  </p:ext>
                </p:extLst>
              </p:nvPr>
            </p:nvGraphicFramePr>
            <p:xfrm>
              <a:off x="228600" y="1206902"/>
              <a:ext cx="17830800" cy="9101138"/>
            </p:xfrm>
            <a:graphic>
              <a:graphicData uri="http://schemas.microsoft.com/office/powerpoint/2016/summaryzoom">
                <psuz:summaryZm>
                  <psuz:summaryZmObj sectionId="{DA91EA2E-77D3-42F3-A009-489853DF62B5}" scaleFactorX="99702">
                    <psuz:zmPr id="{1E97E722-E30F-4522-AB6E-B4A74C47B671}" imageType="cover" transitionDur="1000" showBg="0">
                      <p166:blipFill xmlns:p166="http://schemas.microsoft.com/office/powerpoint/2016/6/main">
                        <a:blip r:embed="rId2" cstate="print">
                          <a:extLst>
                            <a:ext uri="{28A0092B-C50C-407E-A947-70E740481C1C}">
                              <a14:useLocalDpi xmlns:a14="http://schemas.microsoft.com/office/drawing/2010/main" val="0"/>
                            </a:ext>
                          </a:extLst>
                        </a:blip>
                        <a:stretch>
                          <a:fillRect/>
                        </a:stretch>
                      </p166:blipFill>
                      <p166:spPr xmlns:p166="http://schemas.microsoft.com/office/powerpoint/2016/6/main">
                        <a:xfrm>
                          <a:off x="1459700" y="273034"/>
                          <a:ext cx="4839474" cy="2730341"/>
                        </a:xfrm>
                        <a:prstGeom prst="rect">
                          <a:avLst/>
                        </a:prstGeom>
                      </p166:spPr>
                    </psuz:zmPr>
                  </psuz:summaryZmObj>
                  <psuz:summaryZmObj sectionId="{82630064-EA54-4558-92CA-41D996D93D1D}" scaleFactorY="99884">
                    <psuz:zmPr id="{A848F16F-602E-4F8C-B0FA-D4C471BC9ED0}" imageType="cover" transitionDur="1000">
                      <p166:blipFill xmlns:p166="http://schemas.microsoft.com/office/powerpoint/2016/6/main">
                        <a:blip r:embed="rId3" cstate="print">
                          <a:extLst>
                            <a:ext uri="{28A0092B-C50C-407E-A947-70E740481C1C}">
                              <a14:useLocalDpi xmlns:a14="http://schemas.microsoft.com/office/drawing/2010/main" val="0"/>
                            </a:ext>
                          </a:extLst>
                        </a:blip>
                        <a:stretch>
                          <a:fillRect/>
                        </a:stretch>
                      </p166:blipFill>
                      <p166:spPr xmlns:p166="http://schemas.microsoft.com/office/powerpoint/2016/6/main">
                        <a:xfrm>
                          <a:off x="6488430" y="274618"/>
                          <a:ext cx="4853939" cy="2727173"/>
                        </a:xfrm>
                        <a:prstGeom prst="rect">
                          <a:avLst/>
                        </a:prstGeom>
                        <a:ln w="3175">
                          <a:solidFill>
                            <a:prstClr val="ltGray"/>
                          </a:solidFill>
                        </a:ln>
                      </p166:spPr>
                    </psuz:zmPr>
                  </psuz:summaryZmObj>
                  <psuz:summaryZmObj sectionId="{776D88E6-3E89-4C6A-84F9-C32571266CF7}" scaleFactorX="99967">
                    <psuz:zmPr id="{8494C604-75E1-4135-AD4F-93FA3F06FC93}" imageType="cover" transitionDur="1000">
                      <p166:blipFill xmlns:p166="http://schemas.microsoft.com/office/powerpoint/2016/6/main">
                        <a:blip r:embed="rId4" cstate="print">
                          <a:extLst>
                            <a:ext uri="{28A0092B-C50C-407E-A947-70E740481C1C}">
                              <a14:useLocalDpi xmlns:a14="http://schemas.microsoft.com/office/drawing/2010/main" val="0"/>
                            </a:ext>
                          </a:extLst>
                        </a:blip>
                        <a:stretch>
                          <a:fillRect/>
                        </a:stretch>
                      </p166:blipFill>
                      <p166:spPr xmlns:p166="http://schemas.microsoft.com/office/powerpoint/2016/6/main">
                        <a:xfrm>
                          <a:off x="11525193" y="273034"/>
                          <a:ext cx="4852337" cy="2730341"/>
                        </a:xfrm>
                        <a:prstGeom prst="rect">
                          <a:avLst/>
                        </a:prstGeom>
                        <a:ln w="3175">
                          <a:solidFill>
                            <a:prstClr val="ltGray"/>
                          </a:solidFill>
                        </a:ln>
                      </p166:spPr>
                    </psuz:zmPr>
                  </psuz:summaryZmObj>
                  <psuz:summaryZmObj sectionId="{7DBD0E53-3925-4C0C-A804-7424B4030E70}" scaleFactorY="99884">
                    <psuz:zmPr id="{CEBAE634-15A3-4FF8-92D9-0E7EAB041BCA}" imageType="cover" transitionDur="1000">
                      <p166:blipFill xmlns:p166="http://schemas.microsoft.com/office/powerpoint/2016/6/main">
                        <a:blip r:embed="rId5" cstate="print">
                          <a:extLst>
                            <a:ext uri="{28A0092B-C50C-407E-A947-70E740481C1C}">
                              <a14:useLocalDpi xmlns:a14="http://schemas.microsoft.com/office/drawing/2010/main" val="0"/>
                            </a:ext>
                          </a:extLst>
                        </a:blip>
                        <a:stretch>
                          <a:fillRect/>
                        </a:stretch>
                      </p166:blipFill>
                      <p166:spPr xmlns:p166="http://schemas.microsoft.com/office/powerpoint/2016/6/main">
                        <a:xfrm>
                          <a:off x="1452468" y="3186982"/>
                          <a:ext cx="4853939" cy="2727173"/>
                        </a:xfrm>
                        <a:prstGeom prst="rect">
                          <a:avLst/>
                        </a:prstGeom>
                        <a:ln w="3175">
                          <a:solidFill>
                            <a:prstClr val="ltGray"/>
                          </a:solidFill>
                        </a:ln>
                      </p166:spPr>
                    </psuz:zmPr>
                  </psuz:summaryZmObj>
                  <psuz:summaryZmObj sectionId="{99715C55-E8B1-4DAF-B0A1-DBF0463183FD}" scaleFactorX="99818">
                    <psuz:zmPr id="{655FC9E1-D3DA-4ED8-8221-5E5048824DCE}" imageType="cover" transitionDur="1000">
                      <p166:blipFill xmlns:p166="http://schemas.microsoft.com/office/powerpoint/2016/6/main">
                        <a:blip r:embed="rId6" cstate="print">
                          <a:extLst>
                            <a:ext uri="{28A0092B-C50C-407E-A947-70E740481C1C}">
                              <a14:useLocalDpi xmlns:a14="http://schemas.microsoft.com/office/drawing/2010/main" val="0"/>
                            </a:ext>
                          </a:extLst>
                        </a:blip>
                        <a:stretch>
                          <a:fillRect/>
                        </a:stretch>
                      </p166:blipFill>
                      <p166:spPr xmlns:p166="http://schemas.microsoft.com/office/powerpoint/2016/6/main">
                        <a:xfrm>
                          <a:off x="6492847" y="3185398"/>
                          <a:ext cx="4845104" cy="2730341"/>
                        </a:xfrm>
                        <a:prstGeom prst="rect">
                          <a:avLst/>
                        </a:prstGeom>
                        <a:ln w="3175">
                          <a:solidFill>
                            <a:prstClr val="ltGray"/>
                          </a:solidFill>
                        </a:ln>
                      </p166:spPr>
                    </psuz:zmPr>
                  </psuz:summaryZmObj>
                  <psuz:summaryZmObj sectionId="{3F3AF0CE-346F-478F-A059-13619F738011}" scaleFactorX="99702">
                    <psuz:zmPr id="{1FA7ABDF-76B0-40A3-AEBF-60F0FCFC8835}" imageType="cover" transitionDur="1000">
                      <p166:blipFill xmlns:p166="http://schemas.microsoft.com/office/powerpoint/2016/6/main">
                        <a:blip r:embed="rId7" cstate="print">
                          <a:extLst>
                            <a:ext uri="{28A0092B-C50C-407E-A947-70E740481C1C}">
                              <a14:useLocalDpi xmlns:a14="http://schemas.microsoft.com/office/drawing/2010/main" val="0"/>
                            </a:ext>
                          </a:extLst>
                        </a:blip>
                        <a:stretch>
                          <a:fillRect/>
                        </a:stretch>
                      </p166:blipFill>
                      <p166:spPr xmlns:p166="http://schemas.microsoft.com/office/powerpoint/2016/6/main">
                        <a:xfrm>
                          <a:off x="11531624" y="3185398"/>
                          <a:ext cx="4839474" cy="2730341"/>
                        </a:xfrm>
                        <a:prstGeom prst="rect">
                          <a:avLst/>
                        </a:prstGeom>
                        <a:ln w="3175">
                          <a:solidFill>
                            <a:prstClr val="ltGray"/>
                          </a:solidFill>
                        </a:ln>
                      </p166:spPr>
                    </psuz:zmPr>
                  </psuz:summaryZmObj>
                  <psuz:summaryZmObj sectionId="{D6883BB4-4FFB-49B5-B5BA-AABDBF8A3B25}" scaleFactorY="99884">
                    <psuz:zmPr id="{5F69A40A-5741-4B2F-8F6E-2B2AC6F2AAC8}" imageType="cover" transitionDur="1000">
                      <p166:blipFill xmlns:p166="http://schemas.microsoft.com/office/powerpoint/2016/6/main">
                        <a:blip r:embed="rId8" cstate="print">
                          <a:extLst>
                            <a:ext uri="{28A0092B-C50C-407E-A947-70E740481C1C}">
                              <a14:useLocalDpi xmlns:a14="http://schemas.microsoft.com/office/drawing/2010/main" val="0"/>
                            </a:ext>
                          </a:extLst>
                        </a:blip>
                        <a:stretch>
                          <a:fillRect/>
                        </a:stretch>
                      </p166:blipFill>
                      <p166:spPr xmlns:p166="http://schemas.microsoft.com/office/powerpoint/2016/6/main">
                        <a:xfrm>
                          <a:off x="1452468" y="6099346"/>
                          <a:ext cx="4853939" cy="2727173"/>
                        </a:xfrm>
                        <a:prstGeom prst="rect">
                          <a:avLst/>
                        </a:prstGeom>
                        <a:ln w="3175">
                          <a:solidFill>
                            <a:prstClr val="ltGray"/>
                          </a:solidFill>
                        </a:ln>
                      </p166:spPr>
                    </psuz:zmPr>
                  </psuz:summaryZmObj>
                  <psuz:summaryZmObj sectionId="{DA270D49-C63C-4B73-87B8-590235097DAE}" scaleFactorX="99967">
                    <psuz:zmPr id="{30965F74-E487-41F4-9F4D-D0924F3E3B49}" imageType="cover" transitionDur="1000">
                      <p166:blipFill xmlns:p166="http://schemas.microsoft.com/office/powerpoint/2016/6/main">
                        <a:blip r:embed="rId9" cstate="print">
                          <a:extLst>
                            <a:ext uri="{28A0092B-C50C-407E-A947-70E740481C1C}">
                              <a14:useLocalDpi xmlns:a14="http://schemas.microsoft.com/office/drawing/2010/main" val="0"/>
                            </a:ext>
                          </a:extLst>
                        </a:blip>
                        <a:stretch>
                          <a:fillRect/>
                        </a:stretch>
                      </p166:blipFill>
                      <p166:spPr xmlns:p166="http://schemas.microsoft.com/office/powerpoint/2016/6/main">
                        <a:xfrm>
                          <a:off x="6489231" y="6097762"/>
                          <a:ext cx="4852337" cy="2730341"/>
                        </a:xfrm>
                        <a:prstGeom prst="rect">
                          <a:avLst/>
                        </a:prstGeom>
                        <a:ln w="3175">
                          <a:solidFill>
                            <a:prstClr val="ltGray"/>
                          </a:solidFill>
                        </a:ln>
                      </p166:spPr>
                    </psuz:zmPr>
                  </psuz:summaryZmObj>
                  <psuz:summaryZmObj sectionId="{47421BEF-1945-492F-B8FD-134A67CDC5A3}" scaleFactorY="99768">
                    <psuz:zmPr id="{FEBB04D4-6587-4FA8-A7F2-DDB6BC3C9A25}" imageType="cover" transitionDur="1000">
                      <p166:blipFill xmlns:p166="http://schemas.microsoft.com/office/powerpoint/2016/6/main">
                        <a:blip r:embed="rId10" cstate="print">
                          <a:extLst>
                            <a:ext uri="{28A0092B-C50C-407E-A947-70E740481C1C}">
                              <a14:useLocalDpi xmlns:a14="http://schemas.microsoft.com/office/drawing/2010/main" val="0"/>
                            </a:ext>
                          </a:extLst>
                        </a:blip>
                        <a:stretch>
                          <a:fillRect/>
                        </a:stretch>
                      </p166:blipFill>
                      <p166:spPr xmlns:p166="http://schemas.microsoft.com/office/powerpoint/2016/6/main">
                        <a:xfrm>
                          <a:off x="11524392" y="6100929"/>
                          <a:ext cx="4853939" cy="2724006"/>
                        </a:xfrm>
                        <a:prstGeom prst="rect">
                          <a:avLst/>
                        </a:prstGeom>
                        <a:ln w="3175">
                          <a:solidFill>
                            <a:prstClr val="ltGray"/>
                          </a:solidFill>
                        </a:ln>
                      </p166:spPr>
                    </psuz:zmPr>
                  </psuz:summaryZmObj>
                  <psuz:gridLayout/>
                </psuz:summaryZm>
              </a:graphicData>
            </a:graphic>
          </p:graphicFrame>
        </mc:Choice>
        <mc:Fallback>
          <p:grpSp>
            <p:nvGrpSpPr>
              <p:cNvPr id="5" name="Интерактивное оглавление 4">
                <a:extLst>
                  <a:ext uri="{FF2B5EF4-FFF2-40B4-BE49-F238E27FC236}">
                    <a16:creationId xmlns:a16="http://schemas.microsoft.com/office/drawing/2014/main" id="{E2C5756C-49EC-4158-BD31-8635118BB52F}"/>
                  </a:ext>
                </a:extLst>
              </p:cNvPr>
              <p:cNvGrpSpPr>
                <a:grpSpLocks noGrp="1" noUngrp="1" noRot="1" noChangeAspect="1" noMove="1" noResize="1"/>
              </p:cNvGrpSpPr>
              <p:nvPr/>
            </p:nvGrpSpPr>
            <p:grpSpPr>
              <a:xfrm>
                <a:off x="228600" y="1206902"/>
                <a:ext cx="17830800" cy="9101138"/>
                <a:chOff x="228600" y="1206902"/>
                <a:chExt cx="17830800" cy="9101138"/>
              </a:xfrm>
            </p:grpSpPr>
            <p:pic>
              <p:nvPicPr>
                <p:cNvPr id="2" name="Рисунок 2">
                  <a:hlinkClick r:id="rId11" action="ppaction://hlinksldjump"/>
                </p:cNvPr>
                <p:cNvPicPr>
                  <a:picLocks noSelect="1" noRot="1" noChangeAspect="1" noMove="1" noResize="1" noEditPoints="1" noAdjustHandles="1" noChangeArrowheads="1" noChangeShapeType="1"/>
                </p:cNvPicPr>
                <p:nvPr/>
              </p:nvPicPr>
              <p:blipFill>
                <a:blip r:embed="rId2" cstate="print">
                  <a:extLst>
                    <a:ext uri="{28A0092B-C50C-407E-A947-70E740481C1C}">
                      <a14:useLocalDpi xmlns:a14="http://schemas.microsoft.com/office/drawing/2010/main" val="0"/>
                    </a:ext>
                  </a:extLst>
                </a:blip>
                <a:stretch>
                  <a:fillRect/>
                </a:stretch>
              </p:blipFill>
              <p:spPr>
                <a:xfrm>
                  <a:off x="1688300" y="1479936"/>
                  <a:ext cx="4839474" cy="2730341"/>
                </a:xfrm>
                <a:prstGeom prst="rect">
                  <a:avLst/>
                </a:prstGeom>
              </p:spPr>
            </p:pic>
            <p:pic>
              <p:nvPicPr>
                <p:cNvPr id="3" name="Рисунок 3">
                  <a:hlinkClick r:id="rId12" action="ppaction://hlinksldjump"/>
                </p:cNvPr>
                <p:cNvPicPr>
                  <a:picLocks noSelect="1" noRot="1" noChangeAspect="1" noMove="1" noResize="1" noEditPoints="1" noAdjustHandles="1" noChangeArrowheads="1" noChangeShapeType="1"/>
                </p:cNvPicPr>
                <p:nvPr/>
              </p:nvPicPr>
              <p:blipFill>
                <a:blip r:embed="rId3" cstate="print">
                  <a:extLst>
                    <a:ext uri="{28A0092B-C50C-407E-A947-70E740481C1C}">
                      <a14:useLocalDpi xmlns:a14="http://schemas.microsoft.com/office/drawing/2010/main" val="0"/>
                    </a:ext>
                  </a:extLst>
                </a:blip>
                <a:stretch>
                  <a:fillRect/>
                </a:stretch>
              </p:blipFill>
              <p:spPr>
                <a:xfrm>
                  <a:off x="6717030" y="1481520"/>
                  <a:ext cx="4853939" cy="2727173"/>
                </a:xfrm>
                <a:prstGeom prst="rect">
                  <a:avLst/>
                </a:prstGeom>
                <a:ln w="3175">
                  <a:solidFill>
                    <a:prstClr val="ltGray"/>
                  </a:solidFill>
                </a:ln>
              </p:spPr>
            </p:pic>
            <p:pic>
              <p:nvPicPr>
                <p:cNvPr id="4" name="Рисунок 4">
                  <a:hlinkClick r:id="rId13" action="ppaction://hlinksldjump"/>
                </p:cNvPr>
                <p:cNvPicPr>
                  <a:picLocks noSelect="1" noRot="1" noChangeAspect="1" noMove="1" noResize="1" noEditPoints="1" noAdjustHandles="1" noChangeArrowheads="1" noChangeShapeType="1"/>
                </p:cNvPicPr>
                <p:nvPr/>
              </p:nvPicPr>
              <p:blipFill>
                <a:blip r:embed="rId4" cstate="print">
                  <a:extLst>
                    <a:ext uri="{28A0092B-C50C-407E-A947-70E740481C1C}">
                      <a14:useLocalDpi xmlns:a14="http://schemas.microsoft.com/office/drawing/2010/main" val="0"/>
                    </a:ext>
                  </a:extLst>
                </a:blip>
                <a:stretch>
                  <a:fillRect/>
                </a:stretch>
              </p:blipFill>
              <p:spPr>
                <a:xfrm>
                  <a:off x="11753793" y="1479936"/>
                  <a:ext cx="4852337" cy="2730341"/>
                </a:xfrm>
                <a:prstGeom prst="rect">
                  <a:avLst/>
                </a:prstGeom>
                <a:ln w="3175">
                  <a:solidFill>
                    <a:prstClr val="ltGray"/>
                  </a:solidFill>
                </a:ln>
              </p:spPr>
            </p:pic>
            <p:pic>
              <p:nvPicPr>
                <p:cNvPr id="6" name="Рисунок 6">
                  <a:hlinkClick r:id="rId14" action="ppaction://hlinksldjump"/>
                </p:cNvPr>
                <p:cNvPicPr>
                  <a:picLocks noSelect="1" noRot="1" noChangeAspect="1" noMove="1" noResize="1" noEditPoints="1" noAdjustHandles="1" noChangeArrowheads="1" noChangeShapeType="1"/>
                </p:cNvPicPr>
                <p:nvPr/>
              </p:nvPicPr>
              <p:blipFill>
                <a:blip r:embed="rId5" cstate="print">
                  <a:extLst>
                    <a:ext uri="{28A0092B-C50C-407E-A947-70E740481C1C}">
                      <a14:useLocalDpi xmlns:a14="http://schemas.microsoft.com/office/drawing/2010/main" val="0"/>
                    </a:ext>
                  </a:extLst>
                </a:blip>
                <a:stretch>
                  <a:fillRect/>
                </a:stretch>
              </p:blipFill>
              <p:spPr>
                <a:xfrm>
                  <a:off x="1681068" y="4393884"/>
                  <a:ext cx="4853939" cy="2727173"/>
                </a:xfrm>
                <a:prstGeom prst="rect">
                  <a:avLst/>
                </a:prstGeom>
                <a:ln w="3175">
                  <a:solidFill>
                    <a:prstClr val="ltGray"/>
                  </a:solidFill>
                </a:ln>
              </p:spPr>
            </p:pic>
            <p:pic>
              <p:nvPicPr>
                <p:cNvPr id="7" name="Рисунок 7">
                  <a:hlinkClick r:id="rId15" action="ppaction://hlinksldjump"/>
                </p:cNvPr>
                <p:cNvPicPr>
                  <a:picLocks noSelect="1" noRot="1" noChangeAspect="1" noMove="1" noResize="1" noEditPoints="1" noAdjustHandles="1" noChangeArrowheads="1" noChangeShapeType="1"/>
                </p:cNvPicPr>
                <p:nvPr/>
              </p:nvPicPr>
              <p:blipFill>
                <a:blip r:embed="rId6" cstate="print">
                  <a:extLst>
                    <a:ext uri="{28A0092B-C50C-407E-A947-70E740481C1C}">
                      <a14:useLocalDpi xmlns:a14="http://schemas.microsoft.com/office/drawing/2010/main" val="0"/>
                    </a:ext>
                  </a:extLst>
                </a:blip>
                <a:stretch>
                  <a:fillRect/>
                </a:stretch>
              </p:blipFill>
              <p:spPr>
                <a:xfrm>
                  <a:off x="6721447" y="4392300"/>
                  <a:ext cx="4845104" cy="2730341"/>
                </a:xfrm>
                <a:prstGeom prst="rect">
                  <a:avLst/>
                </a:prstGeom>
                <a:ln w="3175">
                  <a:solidFill>
                    <a:prstClr val="ltGray"/>
                  </a:solidFill>
                </a:ln>
              </p:spPr>
            </p:pic>
            <p:pic>
              <p:nvPicPr>
                <p:cNvPr id="8" name="Рисунок 8">
                  <a:hlinkClick r:id="rId16" action="ppaction://hlinksldjump"/>
                </p:cNvPr>
                <p:cNvPicPr>
                  <a:picLocks noSelect="1" noRot="1" noChangeAspect="1" noMove="1" noResize="1" noEditPoints="1" noAdjustHandles="1" noChangeArrowheads="1" noChangeShapeType="1"/>
                </p:cNvPicPr>
                <p:nvPr/>
              </p:nvPicPr>
              <p:blipFill>
                <a:blip r:embed="rId7" cstate="print">
                  <a:extLst>
                    <a:ext uri="{28A0092B-C50C-407E-A947-70E740481C1C}">
                      <a14:useLocalDpi xmlns:a14="http://schemas.microsoft.com/office/drawing/2010/main" val="0"/>
                    </a:ext>
                  </a:extLst>
                </a:blip>
                <a:stretch>
                  <a:fillRect/>
                </a:stretch>
              </p:blipFill>
              <p:spPr>
                <a:xfrm>
                  <a:off x="11760224" y="4392300"/>
                  <a:ext cx="4839474" cy="2730341"/>
                </a:xfrm>
                <a:prstGeom prst="rect">
                  <a:avLst/>
                </a:prstGeom>
                <a:ln w="3175">
                  <a:solidFill>
                    <a:prstClr val="ltGray"/>
                  </a:solidFill>
                </a:ln>
              </p:spPr>
            </p:pic>
            <p:pic>
              <p:nvPicPr>
                <p:cNvPr id="9" name="Рисунок 9">
                  <a:hlinkClick r:id="rId17" action="ppaction://hlinksldjump"/>
                </p:cNvPr>
                <p:cNvPicPr>
                  <a:picLocks noSelect="1" noRot="1" noChangeAspect="1" noMove="1" noResize="1" noEditPoints="1" noAdjustHandles="1" noChangeArrowheads="1" noChangeShapeType="1"/>
                </p:cNvPicPr>
                <p:nvPr/>
              </p:nvPicPr>
              <p:blipFill>
                <a:blip r:embed="rId8" cstate="print">
                  <a:extLst>
                    <a:ext uri="{28A0092B-C50C-407E-A947-70E740481C1C}">
                      <a14:useLocalDpi xmlns:a14="http://schemas.microsoft.com/office/drawing/2010/main" val="0"/>
                    </a:ext>
                  </a:extLst>
                </a:blip>
                <a:stretch>
                  <a:fillRect/>
                </a:stretch>
              </p:blipFill>
              <p:spPr>
                <a:xfrm>
                  <a:off x="1681068" y="7306248"/>
                  <a:ext cx="4853939" cy="2727173"/>
                </a:xfrm>
                <a:prstGeom prst="rect">
                  <a:avLst/>
                </a:prstGeom>
                <a:ln w="3175">
                  <a:solidFill>
                    <a:prstClr val="ltGray"/>
                  </a:solidFill>
                </a:ln>
              </p:spPr>
            </p:pic>
            <p:pic>
              <p:nvPicPr>
                <p:cNvPr id="10" name="Рисунок 10">
                  <a:hlinkClick r:id="rId18" action="ppaction://hlinksldjump"/>
                </p:cNvPr>
                <p:cNvPicPr>
                  <a:picLocks noSelect="1" noRot="1" noChangeAspect="1" noMove="1" noResize="1" noEditPoints="1" noAdjustHandles="1" noChangeArrowheads="1" noChangeShapeType="1"/>
                </p:cNvPicPr>
                <p:nvPr/>
              </p:nvPicPr>
              <p:blipFill>
                <a:blip r:embed="rId9" cstate="print">
                  <a:extLst>
                    <a:ext uri="{28A0092B-C50C-407E-A947-70E740481C1C}">
                      <a14:useLocalDpi xmlns:a14="http://schemas.microsoft.com/office/drawing/2010/main" val="0"/>
                    </a:ext>
                  </a:extLst>
                </a:blip>
                <a:stretch>
                  <a:fillRect/>
                </a:stretch>
              </p:blipFill>
              <p:spPr>
                <a:xfrm>
                  <a:off x="6717831" y="7304664"/>
                  <a:ext cx="4852337" cy="2730341"/>
                </a:xfrm>
                <a:prstGeom prst="rect">
                  <a:avLst/>
                </a:prstGeom>
                <a:ln w="3175">
                  <a:solidFill>
                    <a:prstClr val="ltGray"/>
                  </a:solidFill>
                </a:ln>
              </p:spPr>
            </p:pic>
            <p:pic>
              <p:nvPicPr>
                <p:cNvPr id="11" name="Рисунок 11">
                  <a:hlinkClick r:id="rId19" action="ppaction://hlinksldjump"/>
                </p:cNvPr>
                <p:cNvPicPr>
                  <a:picLocks noSelect="1" noRot="1" noChangeAspect="1" noMove="1" noResize="1" noEditPoints="1" noAdjustHandles="1" noChangeArrowheads="1" noChangeShapeType="1"/>
                </p:cNvPicPr>
                <p:nvPr/>
              </p:nvPicPr>
              <p:blipFill>
                <a:blip r:embed="rId10" cstate="print">
                  <a:extLst>
                    <a:ext uri="{28A0092B-C50C-407E-A947-70E740481C1C}">
                      <a14:useLocalDpi xmlns:a14="http://schemas.microsoft.com/office/drawing/2010/main" val="0"/>
                    </a:ext>
                  </a:extLst>
                </a:blip>
                <a:stretch>
                  <a:fillRect/>
                </a:stretch>
              </p:blipFill>
              <p:spPr>
                <a:xfrm>
                  <a:off x="11752992" y="7307831"/>
                  <a:ext cx="4853939" cy="2724006"/>
                </a:xfrm>
                <a:prstGeom prst="rect">
                  <a:avLst/>
                </a:prstGeom>
                <a:ln w="3175">
                  <a:solidFill>
                    <a:prstClr val="ltGray"/>
                  </a:solidFill>
                </a:ln>
              </p:spPr>
            </p:pic>
          </p:grpSp>
        </mc:Fallback>
      </mc:AlternateContent>
      <p:sp>
        <p:nvSpPr>
          <p:cNvPr id="16" name="TextBox 6">
            <a:extLst>
              <a:ext uri="{FF2B5EF4-FFF2-40B4-BE49-F238E27FC236}">
                <a16:creationId xmlns:a16="http://schemas.microsoft.com/office/drawing/2014/main" id="{0AC97F86-2C8C-4808-B309-4811943BFBFA}"/>
              </a:ext>
            </a:extLst>
          </p:cNvPr>
          <p:cNvSpPr txBox="1"/>
          <p:nvPr/>
        </p:nvSpPr>
        <p:spPr>
          <a:xfrm>
            <a:off x="2373326" y="114300"/>
            <a:ext cx="13541348" cy="1376553"/>
          </a:xfrm>
          <a:prstGeom prst="rect">
            <a:avLst/>
          </a:prstGeom>
        </p:spPr>
        <p:txBody>
          <a:bodyPr lIns="0" tIns="0" rIns="0" bIns="0" rtlCol="0" anchor="t">
            <a:spAutoFit/>
          </a:bodyPr>
          <a:lstStyle/>
          <a:p>
            <a:pPr algn="l">
              <a:lnSpc>
                <a:spcPts val="10656"/>
              </a:lnSpc>
            </a:pPr>
            <a:r>
              <a:rPr lang="en-US" sz="9600" dirty="0">
                <a:solidFill>
                  <a:srgbClr val="3F45D7"/>
                </a:solidFill>
                <a:latin typeface="Open Sans Bold"/>
              </a:rPr>
              <a:t>ОБЩИЕ ПОЛОЖЕНИЯ</a:t>
            </a:r>
          </a:p>
        </p:txBody>
      </p:sp>
      <p:sp>
        <p:nvSpPr>
          <p:cNvPr id="18" name="TextBox 6">
            <a:extLst>
              <a:ext uri="{FF2B5EF4-FFF2-40B4-BE49-F238E27FC236}">
                <a16:creationId xmlns:a16="http://schemas.microsoft.com/office/drawing/2014/main" id="{44F59771-0EF0-4BB8-9C63-C6B37C1FCAA7}"/>
              </a:ext>
            </a:extLst>
          </p:cNvPr>
          <p:cNvSpPr txBox="1"/>
          <p:nvPr/>
        </p:nvSpPr>
        <p:spPr>
          <a:xfrm rot="16200000">
            <a:off x="-4025742" y="4404467"/>
            <a:ext cx="9822505"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ИНТЕРАКТИВНОЕ</a:t>
            </a:r>
            <a:endParaRPr lang="en-US" sz="8600" dirty="0">
              <a:solidFill>
                <a:schemeClr val="bg1">
                  <a:lumMod val="95000"/>
                </a:schemeClr>
              </a:solidFill>
              <a:latin typeface="Open Sans Bold"/>
            </a:endParaRPr>
          </a:p>
        </p:txBody>
      </p:sp>
      <p:sp>
        <p:nvSpPr>
          <p:cNvPr id="19" name="TextBox 6">
            <a:extLst>
              <a:ext uri="{FF2B5EF4-FFF2-40B4-BE49-F238E27FC236}">
                <a16:creationId xmlns:a16="http://schemas.microsoft.com/office/drawing/2014/main" id="{AF42A3BB-F1DA-4D08-B324-3982F2B01F29}"/>
              </a:ext>
            </a:extLst>
          </p:cNvPr>
          <p:cNvSpPr txBox="1"/>
          <p:nvPr/>
        </p:nvSpPr>
        <p:spPr>
          <a:xfrm rot="16200000">
            <a:off x="13463925" y="5377154"/>
            <a:ext cx="7877130"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ОГЛАВЛЕНИЕ</a:t>
            </a:r>
            <a:endParaRPr lang="en-US" sz="8600" dirty="0">
              <a:solidFill>
                <a:schemeClr val="bg1">
                  <a:lumMod val="95000"/>
                </a:schemeClr>
              </a:solidFill>
              <a:latin typeface="Open Sans Bold"/>
            </a:endParaRPr>
          </a:p>
        </p:txBody>
      </p:sp>
    </p:spTree>
    <p:extLst>
      <p:ext uri="{BB962C8B-B14F-4D97-AF65-F5344CB8AC3E}">
        <p14:creationId xmlns:p14="http://schemas.microsoft.com/office/powerpoint/2010/main" val="2101810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8409097"/>
          </a:xfrm>
          <a:prstGeom prst="rect">
            <a:avLst/>
          </a:prstGeom>
          <a:noFill/>
        </p:spPr>
        <p:txBody>
          <a:bodyPr wrap="square">
            <a:spAutoFit/>
          </a:bodyPr>
          <a:lstStyle/>
          <a:p>
            <a:pPr algn="just">
              <a:lnSpc>
                <a:spcPct val="107000"/>
              </a:lnSpc>
            </a:pPr>
            <a:r>
              <a:rPr lang="ru-RU" sz="3900" dirty="0">
                <a:solidFill>
                  <a:srgbClr val="3F45D7"/>
                </a:solidFill>
                <a:latin typeface="Open Sans Bold"/>
              </a:rPr>
              <a:t>Отменены налоговые послабления в отношении доходов по государственным и корпоративным облигациям (с 1 января 2021 г.)</a:t>
            </a:r>
          </a:p>
          <a:p>
            <a:pPr algn="just">
              <a:lnSpc>
                <a:spcPct val="107000"/>
              </a:lnSpc>
            </a:pPr>
            <a:r>
              <a:rPr lang="ru-RU" sz="3900" dirty="0">
                <a:solidFill>
                  <a:srgbClr val="000000"/>
                </a:solidFill>
                <a:latin typeface="Open Sans Bold"/>
              </a:rPr>
              <a:t>Признается утратившим силу пункт 25 статьи 217 Кодекса, в соответствии с которым освобождаются от уплаты налога на доходы физических лиц суммы процентов по государственным казначейским обязательствам, облигациям и другим государственным ценным бумагам бывшего СССР, государств - участников Союзного государства и субъектов Российской Федерации, а также по облигациям и ценным бумагам, выпущенным по решению представительных органов местного самоуправления.</a:t>
            </a:r>
          </a:p>
          <a:p>
            <a:pPr algn="just">
              <a:lnSpc>
                <a:spcPct val="107000"/>
              </a:lnSpc>
            </a:pPr>
            <a:r>
              <a:rPr lang="ru-RU" sz="3900" dirty="0">
                <a:solidFill>
                  <a:srgbClr val="000000"/>
                </a:solidFill>
                <a:latin typeface="Open Sans Bold"/>
              </a:rPr>
              <a:t>Указанные изменения вступают в силу с 1 января 2021 года.</a:t>
            </a:r>
          </a:p>
        </p:txBody>
      </p:sp>
      <p:pic>
        <p:nvPicPr>
          <p:cNvPr id="7" name="Рисунок 6" descr="Банк">
            <a:extLst>
              <a:ext uri="{FF2B5EF4-FFF2-40B4-BE49-F238E27FC236}">
                <a16:creationId xmlns:a16="http://schemas.microsoft.com/office/drawing/2014/main" id="{C4F303CC-1474-4AE3-9203-1A53F7906C4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459200" y="2781300"/>
            <a:ext cx="914400" cy="914400"/>
          </a:xfrm>
          <a:prstGeom prst="rect">
            <a:avLst/>
          </a:prstGeom>
        </p:spPr>
      </p:pic>
      <p:pic>
        <p:nvPicPr>
          <p:cNvPr id="8" name="Рисунок 7">
            <a:extLst>
              <a:ext uri="{FF2B5EF4-FFF2-40B4-BE49-F238E27FC236}">
                <a16:creationId xmlns:a16="http://schemas.microsoft.com/office/drawing/2014/main" id="{A78BD4BE-71D6-4321-8E30-A94416935572}"/>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7F455D97-ABB5-4FE1-891A-8D81432DD822}"/>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38CB3012-DE74-40F1-9BAA-BA216C3025EC}"/>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94293E54-A55C-4047-BB34-F3B508CE831D}"/>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36289090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4" name="Group 4"/>
          <p:cNvGrpSpPr/>
          <p:nvPr/>
        </p:nvGrpSpPr>
        <p:grpSpPr>
          <a:xfrm>
            <a:off x="1028700" y="-15574"/>
            <a:ext cx="3821076" cy="1494171"/>
            <a:chOff x="0" y="0"/>
            <a:chExt cx="5094768" cy="1992228"/>
          </a:xfrm>
        </p:grpSpPr>
        <p:pic>
          <p:nvPicPr>
            <p:cNvPr id="5" name="Picture 5"/>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6"/>
          <p:cNvSpPr txBox="1"/>
          <p:nvPr/>
        </p:nvSpPr>
        <p:spPr>
          <a:xfrm>
            <a:off x="1028700" y="4533900"/>
            <a:ext cx="2682848" cy="1376553"/>
          </a:xfrm>
          <a:prstGeom prst="rect">
            <a:avLst/>
          </a:prstGeom>
        </p:spPr>
        <p:txBody>
          <a:bodyPr lIns="0" tIns="0" rIns="0" bIns="0" rtlCol="0" anchor="t">
            <a:spAutoFit/>
          </a:bodyPr>
          <a:lstStyle/>
          <a:p>
            <a:pPr algn="l">
              <a:lnSpc>
                <a:spcPts val="10656"/>
              </a:lnSpc>
            </a:pPr>
            <a:r>
              <a:rPr lang="en-US" sz="9600" dirty="0">
                <a:solidFill>
                  <a:srgbClr val="3F45D7"/>
                </a:solidFill>
                <a:latin typeface="Open Sans Bold"/>
              </a:rPr>
              <a:t>УСН</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9024522"/>
          </a:xfrm>
          <a:prstGeom prst="rect">
            <a:avLst/>
          </a:prstGeom>
          <a:noFill/>
        </p:spPr>
        <p:txBody>
          <a:bodyPr wrap="square">
            <a:spAutoFit/>
          </a:bodyPr>
          <a:lstStyle/>
          <a:p>
            <a:pPr algn="just">
              <a:lnSpc>
                <a:spcPct val="107000"/>
              </a:lnSpc>
            </a:pPr>
            <a:r>
              <a:rPr lang="ru-RU" sz="3100" dirty="0">
                <a:solidFill>
                  <a:srgbClr val="3F45D7"/>
                </a:solidFill>
                <a:latin typeface="Open Sans Bold"/>
              </a:rPr>
              <a:t>УВЕЛИЧЕНЫ ЛИМИТЫ ДОХОДОВ И СРЕДНЕЙ ЧИСЛЕННОСТИ РАБОТНИКОВ, ПОЗВОЛЯЮЩИЕ ПРИМЕНЯТЬ УСН, С ПОВЫШЕНИЕМ НАЛОГОВОЙ НАГРУЗКИ В "ПЕРЕХОДНОМ" ПЕРИОДЕ (С 1 ЯНВАРЯ 2021 г.)</a:t>
            </a:r>
          </a:p>
          <a:p>
            <a:pPr algn="just">
              <a:lnSpc>
                <a:spcPct val="107000"/>
              </a:lnSpc>
            </a:pPr>
            <a:r>
              <a:rPr lang="ru-RU" sz="3100" i="1" dirty="0">
                <a:solidFill>
                  <a:srgbClr val="3F45D7"/>
                </a:solidFill>
                <a:effectLst>
                  <a:outerShdw blurRad="38100" dist="38100" dir="2700000" algn="tl">
                    <a:srgbClr val="000000">
                      <a:alpha val="43137"/>
                    </a:srgbClr>
                  </a:outerShdw>
                </a:effectLst>
                <a:latin typeface="Open Sans Bold"/>
              </a:rPr>
              <a:t>Федеральный закон от 31.07.2020 N 266-ФЗ</a:t>
            </a:r>
          </a:p>
          <a:p>
            <a:pPr algn="just">
              <a:lnSpc>
                <a:spcPct val="107000"/>
              </a:lnSpc>
            </a:pPr>
            <a:r>
              <a:rPr lang="ru-RU" sz="3100" i="1" dirty="0">
                <a:solidFill>
                  <a:srgbClr val="3F45D7"/>
                </a:solidFill>
                <a:effectLst>
                  <a:outerShdw blurRad="38100" dist="38100" dir="2700000" algn="tl">
                    <a:srgbClr val="000000">
                      <a:alpha val="43137"/>
                    </a:srgbClr>
                  </a:outerShdw>
                </a:effectLst>
                <a:latin typeface="Open Sans Bold"/>
              </a:rPr>
              <a:t>Приказ Минэкономразвития России от 30.10.2020 N 720</a:t>
            </a:r>
          </a:p>
          <a:p>
            <a:pPr algn="just">
              <a:lnSpc>
                <a:spcPct val="107000"/>
              </a:lnSpc>
            </a:pPr>
            <a:r>
              <a:rPr lang="ru-RU" sz="3100" dirty="0">
                <a:solidFill>
                  <a:srgbClr val="000000"/>
                </a:solidFill>
                <a:latin typeface="Open Sans Bold"/>
              </a:rPr>
              <a:t>Чтобы перейти на упрощенку с 2021 года, доходы организации за 9 месяцев 2020 года, не должны превысить 112,5 млн руб.</a:t>
            </a:r>
          </a:p>
          <a:p>
            <a:pPr algn="just">
              <a:lnSpc>
                <a:spcPct val="107000"/>
              </a:lnSpc>
            </a:pPr>
            <a:r>
              <a:rPr lang="ru-RU" sz="3100" dirty="0">
                <a:solidFill>
                  <a:srgbClr val="000000"/>
                </a:solidFill>
                <a:latin typeface="Open Sans Bold"/>
              </a:rPr>
              <a:t>Применение УСН в 2021 году. Чтобы применять УСН в 2021 году со стандартными ставками, нужно соблюдать ряд условий. К примеру, доходы не должны будут превысить 150 млн руб., а штат - 100 человек.</a:t>
            </a:r>
          </a:p>
          <a:p>
            <a:pPr algn="just">
              <a:lnSpc>
                <a:spcPct val="107000"/>
              </a:lnSpc>
            </a:pPr>
            <a:r>
              <a:rPr lang="ru-RU" sz="3100" dirty="0">
                <a:solidFill>
                  <a:srgbClr val="000000"/>
                </a:solidFill>
                <a:latin typeface="Open Sans Bold"/>
              </a:rPr>
              <a:t>Если допущено небольшое превышение (на 50 млн руб. по доходам, на 30 человек по штату), можно остаться на упрощенке, но налог будет считаться по повышенным ставкам:</a:t>
            </a:r>
          </a:p>
          <a:p>
            <a:pPr algn="just">
              <a:lnSpc>
                <a:spcPct val="107000"/>
              </a:lnSpc>
            </a:pPr>
            <a:r>
              <a:rPr lang="ru-RU" sz="3100" dirty="0">
                <a:solidFill>
                  <a:srgbClr val="000000"/>
                </a:solidFill>
                <a:latin typeface="Open Sans Bold"/>
              </a:rPr>
              <a:t>- 20% - при объекте "доходы минус расходы";</a:t>
            </a:r>
          </a:p>
          <a:p>
            <a:pPr algn="just">
              <a:lnSpc>
                <a:spcPct val="107000"/>
              </a:lnSpc>
            </a:pPr>
            <a:r>
              <a:rPr lang="ru-RU" sz="3100" dirty="0">
                <a:solidFill>
                  <a:srgbClr val="000000"/>
                </a:solidFill>
                <a:latin typeface="Open Sans Bold"/>
              </a:rPr>
              <a:t>- 8% - при объекте "доходы".</a:t>
            </a:r>
          </a:p>
          <a:p>
            <a:pPr algn="just">
              <a:lnSpc>
                <a:spcPct val="107000"/>
              </a:lnSpc>
            </a:pPr>
            <a:r>
              <a:rPr lang="ru-RU" sz="3100" dirty="0">
                <a:solidFill>
                  <a:srgbClr val="000000"/>
                </a:solidFill>
                <a:latin typeface="Open Sans Bold"/>
              </a:rPr>
              <a:t>Лимиты в 150 и 200 млн руб. подлежат индексации и, возможно, будут немного увеличены за счет применения коэффициента-дефлятора 1,032.</a:t>
            </a:r>
          </a:p>
        </p:txBody>
      </p:sp>
      <p:pic>
        <p:nvPicPr>
          <p:cNvPr id="9" name="Рисунок 8" descr="Группа">
            <a:extLst>
              <a:ext uri="{FF2B5EF4-FFF2-40B4-BE49-F238E27FC236}">
                <a16:creationId xmlns:a16="http://schemas.microsoft.com/office/drawing/2014/main" id="{7FA76D5F-A78B-4A44-8A90-E074FBD2458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773400" y="2617168"/>
            <a:ext cx="1600200" cy="1600200"/>
          </a:xfrm>
          <a:prstGeom prst="rect">
            <a:avLst/>
          </a:prstGeom>
        </p:spPr>
      </p:pic>
      <p:pic>
        <p:nvPicPr>
          <p:cNvPr id="7" name="Рисунок 6">
            <a:extLst>
              <a:ext uri="{FF2B5EF4-FFF2-40B4-BE49-F238E27FC236}">
                <a16:creationId xmlns:a16="http://schemas.microsoft.com/office/drawing/2014/main" id="{64438723-FEA8-4167-82BE-40E6D3A8114A}"/>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8" name="TextBox 7">
            <a:extLst>
              <a:ext uri="{FF2B5EF4-FFF2-40B4-BE49-F238E27FC236}">
                <a16:creationId xmlns:a16="http://schemas.microsoft.com/office/drawing/2014/main" id="{817A668C-16D7-4066-9C4C-9A89BF75E92A}"/>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C854C629-5E05-4936-8EF1-9B7393FA5BF6}"/>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19A4608D-D66B-420E-8ED4-5BF007CB3DCE}"/>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30517150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4" name="Group 4"/>
          <p:cNvGrpSpPr/>
          <p:nvPr/>
        </p:nvGrpSpPr>
        <p:grpSpPr>
          <a:xfrm>
            <a:off x="1028700" y="-15574"/>
            <a:ext cx="3821076" cy="1494171"/>
            <a:chOff x="0" y="0"/>
            <a:chExt cx="5094768" cy="1992228"/>
          </a:xfrm>
        </p:grpSpPr>
        <p:pic>
          <p:nvPicPr>
            <p:cNvPr id="5" name="Picture 5"/>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6"/>
          <p:cNvSpPr txBox="1"/>
          <p:nvPr/>
        </p:nvSpPr>
        <p:spPr>
          <a:xfrm>
            <a:off x="1028700" y="4533900"/>
            <a:ext cx="2797148" cy="1376553"/>
          </a:xfrm>
          <a:prstGeom prst="rect">
            <a:avLst/>
          </a:prstGeom>
        </p:spPr>
        <p:txBody>
          <a:bodyPr lIns="0" tIns="0" rIns="0" bIns="0" rtlCol="0" anchor="t">
            <a:spAutoFit/>
          </a:bodyPr>
          <a:lstStyle/>
          <a:p>
            <a:pPr algn="l">
              <a:lnSpc>
                <a:spcPts val="10656"/>
              </a:lnSpc>
            </a:pPr>
            <a:r>
              <a:rPr lang="en-US" sz="9600" dirty="0">
                <a:solidFill>
                  <a:srgbClr val="3F45D7"/>
                </a:solidFill>
                <a:latin typeface="Open Sans Bold"/>
              </a:rPr>
              <a:t>ПСН</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9062096"/>
          </a:xfrm>
          <a:prstGeom prst="rect">
            <a:avLst/>
          </a:prstGeom>
          <a:noFill/>
        </p:spPr>
        <p:txBody>
          <a:bodyPr wrap="square">
            <a:spAutoFit/>
          </a:bodyPr>
          <a:lstStyle/>
          <a:p>
            <a:pPr algn="just">
              <a:lnSpc>
                <a:spcPct val="107000"/>
              </a:lnSpc>
            </a:pPr>
            <a:r>
              <a:rPr lang="ru-RU" sz="2600" dirty="0">
                <a:solidFill>
                  <a:srgbClr val="3F45D7"/>
                </a:solidFill>
                <a:latin typeface="Open Sans Bold"/>
              </a:rPr>
              <a:t>ПЕРЕЧЕНЬ ВИДОВ ПРЕДПРИНИМАТЕЛЬСКОЙ ДЕЯТЕЛЬНОСТИ, В ОТНОШЕНИИ КОТОРЫХ МОЖЕТ ПРИМЕНЯТЬСЯ ПСН, СТАЛ ПРИМЕРНЫМ И РАСШИРЕН (С 1 ЯНВАРЯ 2021 г.)</a:t>
            </a:r>
          </a:p>
          <a:p>
            <a:pPr algn="just">
              <a:lnSpc>
                <a:spcPct val="107000"/>
              </a:lnSpc>
            </a:pPr>
            <a:r>
              <a:rPr lang="ru-RU" sz="2600" dirty="0">
                <a:solidFill>
                  <a:srgbClr val="000000"/>
                </a:solidFill>
                <a:latin typeface="Open Sans Bold"/>
              </a:rPr>
              <a:t>Патентная система налогообложения (ПСН) максимально похожа на ЕНВД, поскольку ЕНВД с 01 января  2021 года отменяется, то перечень </a:t>
            </a:r>
          </a:p>
          <a:p>
            <a:pPr algn="just">
              <a:lnSpc>
                <a:spcPct val="107000"/>
              </a:lnSpc>
            </a:pPr>
            <a:r>
              <a:rPr lang="ru-RU" sz="2600" dirty="0">
                <a:solidFill>
                  <a:srgbClr val="000000"/>
                </a:solidFill>
                <a:latin typeface="Open Sans Bold"/>
              </a:rPr>
              <a:t>видов деятельности, в отношении которых может применяться ПСН значительно расширен. В пункте 2 ст. 346.43 содержится 63 вида деятельности, по которым может применяться патентная система.</a:t>
            </a:r>
          </a:p>
          <a:p>
            <a:pPr algn="just">
              <a:lnSpc>
                <a:spcPct val="107000"/>
              </a:lnSpc>
            </a:pPr>
            <a:r>
              <a:rPr lang="ru-RU" sz="2600" dirty="0">
                <a:solidFill>
                  <a:srgbClr val="000000"/>
                </a:solidFill>
                <a:latin typeface="Open Sans Bold"/>
              </a:rPr>
              <a:t>плательщики ПСН так же, как и плательщики ЕНВД, получат право уменьшать исчисленную сумму налога на страховые взносы;</a:t>
            </a:r>
          </a:p>
          <a:p>
            <a:pPr algn="just">
              <a:lnSpc>
                <a:spcPct val="107000"/>
              </a:lnSpc>
            </a:pPr>
            <a:r>
              <a:rPr lang="ru-RU" sz="2600" dirty="0">
                <a:solidFill>
                  <a:srgbClr val="000000"/>
                </a:solidFill>
                <a:latin typeface="Open Sans Bold"/>
              </a:rPr>
              <a:t>увеличена площадь торгового зала (зала обслуживания) в отношении розничной торговли и оказания услуг общественного питания с 50 до 150 кв. м. (до поправок при превышении 50 кв. м. применять ПСН было нельзя).</a:t>
            </a:r>
          </a:p>
          <a:p>
            <a:pPr algn="just">
              <a:lnSpc>
                <a:spcPct val="107000"/>
              </a:lnSpc>
            </a:pPr>
            <a:r>
              <a:rPr lang="ru-RU" sz="2600" dirty="0">
                <a:solidFill>
                  <a:srgbClr val="000000"/>
                </a:solidFill>
                <a:latin typeface="Open Sans Bold"/>
              </a:rPr>
              <a:t>В новой редакции закона   сообщается, что до принятия законов субъектов РФ о введении ПСН в соответствии с новым порядком, предусмотрен переходный период, в рамках которого налогоплательщики смогут до 31.03.2021 применять ПСН по видам деятельности "розничная торговля", "общепит", "стоянка автомобилей" и "автомастерские" на расчетных условиях, максимально приближенным к действующим на ЕНВД в 2020 году.</a:t>
            </a:r>
          </a:p>
          <a:p>
            <a:pPr algn="just">
              <a:lnSpc>
                <a:spcPct val="107000"/>
              </a:lnSpc>
            </a:pPr>
            <a:r>
              <a:rPr lang="ru-RU" sz="2600" dirty="0">
                <a:solidFill>
                  <a:srgbClr val="000000"/>
                </a:solidFill>
                <a:latin typeface="Open Sans Bold"/>
              </a:rPr>
              <a:t>Такие патенты могут быть получены индивидуальными предпринимателями, если они применяли ЕНВД по соответствующему виду предпринимательской деятельности в четвертом квартале 2020 года.</a:t>
            </a:r>
          </a:p>
          <a:p>
            <a:pPr algn="just">
              <a:lnSpc>
                <a:spcPct val="107000"/>
              </a:lnSpc>
            </a:pPr>
            <a:endParaRPr lang="ru-RU" sz="2600" dirty="0">
              <a:solidFill>
                <a:srgbClr val="000000"/>
              </a:solidFill>
              <a:latin typeface="Open Sans Bold"/>
            </a:endParaRPr>
          </a:p>
        </p:txBody>
      </p:sp>
      <p:pic>
        <p:nvPicPr>
          <p:cNvPr id="7" name="Рисунок 6" descr="Хранилище">
            <a:extLst>
              <a:ext uri="{FF2B5EF4-FFF2-40B4-BE49-F238E27FC236}">
                <a16:creationId xmlns:a16="http://schemas.microsoft.com/office/drawing/2014/main" id="{DCFE2184-C396-421C-8F00-7C35C34FC3D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627522" y="1866900"/>
            <a:ext cx="762000" cy="762000"/>
          </a:xfrm>
          <a:prstGeom prst="rect">
            <a:avLst/>
          </a:prstGeom>
        </p:spPr>
      </p:pic>
      <p:pic>
        <p:nvPicPr>
          <p:cNvPr id="8" name="Рисунок 7">
            <a:extLst>
              <a:ext uri="{FF2B5EF4-FFF2-40B4-BE49-F238E27FC236}">
                <a16:creationId xmlns:a16="http://schemas.microsoft.com/office/drawing/2014/main" id="{353728EF-879E-46D1-AF89-FDA9BF3C5CAC}"/>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6A626AC4-4A65-45B3-918A-E96EACB9A46C}"/>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56442E82-CC08-4069-B097-6FA2D0746456}"/>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1FC41AF0-02DF-47F3-94DE-741A383B3AF1}"/>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25937659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91001"/>
            <a:ext cx="16344900" cy="8829277"/>
          </a:xfrm>
          <a:prstGeom prst="rect">
            <a:avLst/>
          </a:prstGeom>
          <a:noFill/>
        </p:spPr>
        <p:txBody>
          <a:bodyPr wrap="square">
            <a:spAutoFit/>
          </a:bodyPr>
          <a:lstStyle/>
          <a:p>
            <a:pPr algn="just">
              <a:lnSpc>
                <a:spcPct val="107000"/>
              </a:lnSpc>
            </a:pPr>
            <a:r>
              <a:rPr lang="ru-RU" sz="2800" dirty="0">
                <a:solidFill>
                  <a:srgbClr val="3F45D7"/>
                </a:solidFill>
                <a:latin typeface="Open Sans Bold"/>
              </a:rPr>
              <a:t>УТОЧНЕНЫ ОСНОВАНИЯ УТРАТЫ ПРАВА НА ПРИМЕНЕНИЕ ПСН (С 1 ЯНВАРЯ 2021 г.)</a:t>
            </a:r>
          </a:p>
          <a:p>
            <a:pPr algn="just">
              <a:lnSpc>
                <a:spcPct val="107000"/>
              </a:lnSpc>
            </a:pPr>
            <a:r>
              <a:rPr lang="ru-RU" sz="2800" dirty="0">
                <a:solidFill>
                  <a:srgbClr val="000000"/>
                </a:solidFill>
                <a:latin typeface="Open Sans Bold"/>
              </a:rPr>
              <a:t>Налогоплательщик считается утратившим право на применение патентной системы налогообложения и перешедшим на общий режим налогообложения (на упрощенную систему налогообложения, на систему налогообложения для сельскохозяйственных товаропроизводителей) в случаях: </a:t>
            </a:r>
          </a:p>
          <a:p>
            <a:pPr algn="just">
              <a:lnSpc>
                <a:spcPct val="107000"/>
              </a:lnSpc>
            </a:pPr>
            <a:r>
              <a:rPr lang="ru-RU" sz="2800" dirty="0">
                <a:solidFill>
                  <a:srgbClr val="000000"/>
                </a:solidFill>
                <a:latin typeface="Open Sans Bold"/>
              </a:rPr>
              <a:t>1) если с начала календарного года доходы налогоплательщика от реализации, превысили 60 млн. рублей;</a:t>
            </a:r>
          </a:p>
          <a:p>
            <a:pPr algn="just">
              <a:lnSpc>
                <a:spcPct val="107000"/>
              </a:lnSpc>
            </a:pPr>
            <a:r>
              <a:rPr lang="ru-RU" sz="2800" dirty="0">
                <a:solidFill>
                  <a:srgbClr val="000000"/>
                </a:solidFill>
                <a:latin typeface="Open Sans Bold"/>
              </a:rPr>
              <a:t>2) если в течение налогового периода  средняя численность наемных работников, превысила  15 человек </a:t>
            </a:r>
          </a:p>
          <a:p>
            <a:pPr algn="just">
              <a:lnSpc>
                <a:spcPct val="107000"/>
              </a:lnSpc>
            </a:pPr>
            <a:r>
              <a:rPr lang="ru-RU" sz="2800" dirty="0">
                <a:solidFill>
                  <a:srgbClr val="000000"/>
                </a:solidFill>
                <a:latin typeface="Open Sans Bold"/>
              </a:rPr>
              <a:t>3) если в течение налогового периода налогоплательщик в розничной торговле реализовывал товары , не относящиеся к розничной торговле (подакцизные товары, продукты питания и напитки, алкоголь, лекарственные препараты, продукция собственного производства и др.) </a:t>
            </a:r>
          </a:p>
          <a:p>
            <a:pPr algn="just">
              <a:lnSpc>
                <a:spcPct val="107000"/>
              </a:lnSpc>
            </a:pPr>
            <a:r>
              <a:rPr lang="ru-RU" sz="2800" dirty="0">
                <a:solidFill>
                  <a:srgbClr val="000000"/>
                </a:solidFill>
                <a:latin typeface="Open Sans Bold"/>
              </a:rPr>
              <a:t>Индивидуальный предприниматель, применяющий одновременно ПСН и УСН, считается утратившим право на применение ПСН и перешедшим по видам предпринимательской деятельности, по которым применялась ПСН, на УСН с начала налогового периода, на который ему был выдан патент, в случае, если с начала календарного года доходы от реализации по обоим указанным специальным налоговым режимам превысили 60 млн. рублей.</a:t>
            </a:r>
            <a:endParaRPr lang="ru-RU" sz="3200" dirty="0">
              <a:solidFill>
                <a:srgbClr val="000000"/>
              </a:solidFill>
              <a:latin typeface="Open Sans Bold"/>
            </a:endParaRPr>
          </a:p>
        </p:txBody>
      </p:sp>
      <p:pic>
        <p:nvPicPr>
          <p:cNvPr id="7" name="Рисунок 6" descr="Список (справа налево)">
            <a:extLst>
              <a:ext uri="{FF2B5EF4-FFF2-40B4-BE49-F238E27FC236}">
                <a16:creationId xmlns:a16="http://schemas.microsoft.com/office/drawing/2014/main" id="{ABCB864A-C650-4C7C-B155-1481BB5B67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5276" y="1620002"/>
            <a:ext cx="736600" cy="736600"/>
          </a:xfrm>
          <a:prstGeom prst="rect">
            <a:avLst/>
          </a:prstGeom>
        </p:spPr>
      </p:pic>
      <p:pic>
        <p:nvPicPr>
          <p:cNvPr id="8" name="Рисунок 7">
            <a:extLst>
              <a:ext uri="{FF2B5EF4-FFF2-40B4-BE49-F238E27FC236}">
                <a16:creationId xmlns:a16="http://schemas.microsoft.com/office/drawing/2014/main" id="{63A6D609-0A77-4BD2-952C-36F5800DB969}"/>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9323A149-B613-4CAB-92B1-BF86944EE8D6}"/>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1806967C-03C8-422F-99C0-D1406C5B6E2E}"/>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21C18184-5250-4925-B36C-0C72DF2241D4}"/>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38975891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4" name="Group 4"/>
          <p:cNvGrpSpPr/>
          <p:nvPr/>
        </p:nvGrpSpPr>
        <p:grpSpPr>
          <a:xfrm>
            <a:off x="1028700" y="-15574"/>
            <a:ext cx="3821076" cy="1494171"/>
            <a:chOff x="0" y="0"/>
            <a:chExt cx="5094768" cy="1992228"/>
          </a:xfrm>
        </p:grpSpPr>
        <p:pic>
          <p:nvPicPr>
            <p:cNvPr id="5" name="Picture 5"/>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6"/>
          <p:cNvSpPr txBox="1"/>
          <p:nvPr/>
        </p:nvSpPr>
        <p:spPr>
          <a:xfrm>
            <a:off x="1027563" y="4533900"/>
            <a:ext cx="13526637" cy="2744341"/>
          </a:xfrm>
          <a:prstGeom prst="rect">
            <a:avLst/>
          </a:prstGeom>
        </p:spPr>
        <p:txBody>
          <a:bodyPr wrap="square" lIns="0" tIns="0" rIns="0" bIns="0" rtlCol="0" anchor="t">
            <a:spAutoFit/>
          </a:bodyPr>
          <a:lstStyle/>
          <a:p>
            <a:pPr algn="l">
              <a:lnSpc>
                <a:spcPts val="10656"/>
              </a:lnSpc>
            </a:pPr>
            <a:r>
              <a:rPr lang="en-US" sz="9600" dirty="0">
                <a:solidFill>
                  <a:srgbClr val="3F45D7"/>
                </a:solidFill>
                <a:latin typeface="Open Sans Bold"/>
              </a:rPr>
              <a:t>ТРАНСПОРТНЫЙ НАЛОГ</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8955144"/>
          </a:xfrm>
          <a:prstGeom prst="rect">
            <a:avLst/>
          </a:prstGeom>
          <a:noFill/>
        </p:spPr>
        <p:txBody>
          <a:bodyPr wrap="square">
            <a:spAutoFit/>
          </a:bodyPr>
          <a:lstStyle/>
          <a:p>
            <a:pPr algn="just">
              <a:lnSpc>
                <a:spcPct val="107000"/>
              </a:lnSpc>
            </a:pPr>
            <a:r>
              <a:rPr lang="ru-RU" sz="3600" dirty="0">
                <a:solidFill>
                  <a:srgbClr val="3F45D7"/>
                </a:solidFill>
                <a:latin typeface="Open Sans Bold"/>
              </a:rPr>
              <a:t>С ОТЧЕТНОСТИ ЗА 2020 ГОД УПРАЗДНЕНА ОБЯЗАННОСТЬ ПО ПРЕДСТАВЛЕНИЮ НАЛОГОВЫХ ДЕКЛАРАЦИЙ (С 1 ЯНВАРЯ 2021 г.)</a:t>
            </a:r>
          </a:p>
          <a:p>
            <a:pPr algn="just">
              <a:lnSpc>
                <a:spcPct val="107000"/>
              </a:lnSpc>
            </a:pPr>
            <a:r>
              <a:rPr lang="ru-RU" sz="3600" i="1" dirty="0">
                <a:solidFill>
                  <a:srgbClr val="3F45D7"/>
                </a:solidFill>
                <a:effectLst>
                  <a:outerShdw blurRad="38100" dist="38100" dir="2700000" algn="tl">
                    <a:srgbClr val="000000">
                      <a:alpha val="43137"/>
                    </a:srgbClr>
                  </a:outerShdw>
                </a:effectLst>
                <a:latin typeface="Open Sans Bold"/>
              </a:rPr>
              <a:t>Федеральный закон от 15.04.2019 N 63-ФЗ</a:t>
            </a:r>
          </a:p>
          <a:p>
            <a:pPr algn="just">
              <a:lnSpc>
                <a:spcPct val="107000"/>
              </a:lnSpc>
            </a:pPr>
            <a:r>
              <a:rPr lang="ru-RU" sz="3600" dirty="0">
                <a:solidFill>
                  <a:srgbClr val="000000"/>
                </a:solidFill>
                <a:latin typeface="Open Sans Bold"/>
              </a:rPr>
              <a:t>Отчетность организаций по транспортному налогу отменена. Но размер платежей по-прежнему нужно определять самим.</a:t>
            </a:r>
          </a:p>
          <a:p>
            <a:pPr algn="just">
              <a:lnSpc>
                <a:spcPct val="107000"/>
              </a:lnSpc>
            </a:pPr>
            <a:r>
              <a:rPr lang="ru-RU" sz="3600" dirty="0">
                <a:solidFill>
                  <a:srgbClr val="000000"/>
                </a:solidFill>
                <a:latin typeface="Open Sans Bold"/>
              </a:rPr>
              <a:t>Из инспекции будут приходить сообщения об исчисленной сумме налога, но срок их отправки может составить 6 месяцев после срока уплаты. Для более оперативной сверки можно запросить в налоговой сведения из реестра налогоплательщиков (там будут указаны данные об имуществе) и при необходимости попросить обновить их.</a:t>
            </a:r>
          </a:p>
          <a:p>
            <a:pPr algn="just">
              <a:lnSpc>
                <a:spcPct val="107000"/>
              </a:lnSpc>
            </a:pPr>
            <a:r>
              <a:rPr lang="ru-RU" sz="3600" dirty="0">
                <a:solidFill>
                  <a:srgbClr val="000000"/>
                </a:solidFill>
                <a:latin typeface="Open Sans Bold"/>
              </a:rPr>
              <a:t>Уточненные декларации за более ранние периоды инспекции продолжат принимать.</a:t>
            </a:r>
          </a:p>
          <a:p>
            <a:pPr algn="just">
              <a:lnSpc>
                <a:spcPct val="107000"/>
              </a:lnSpc>
            </a:pPr>
            <a:r>
              <a:rPr lang="ru-RU" sz="3600" dirty="0">
                <a:solidFill>
                  <a:srgbClr val="000000"/>
                </a:solidFill>
                <a:latin typeface="Open Sans Bold"/>
              </a:rPr>
              <a:t>Обратите внимание: чтобы получить льготу, нужно подавать специальное заявление.</a:t>
            </a:r>
          </a:p>
        </p:txBody>
      </p:sp>
      <p:pic>
        <p:nvPicPr>
          <p:cNvPr id="7" name="Рисунок 6" descr="Закрыть">
            <a:extLst>
              <a:ext uri="{FF2B5EF4-FFF2-40B4-BE49-F238E27FC236}">
                <a16:creationId xmlns:a16="http://schemas.microsoft.com/office/drawing/2014/main" id="{F753E564-0B48-414B-85E2-F1DCADDE7A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446500" y="2400300"/>
            <a:ext cx="927100" cy="927100"/>
          </a:xfrm>
          <a:prstGeom prst="rect">
            <a:avLst/>
          </a:prstGeom>
        </p:spPr>
      </p:pic>
      <p:pic>
        <p:nvPicPr>
          <p:cNvPr id="8" name="Рисунок 7">
            <a:extLst>
              <a:ext uri="{FF2B5EF4-FFF2-40B4-BE49-F238E27FC236}">
                <a16:creationId xmlns:a16="http://schemas.microsoft.com/office/drawing/2014/main" id="{5CBD5091-85C4-43FB-86B0-B222FC00B7E5}"/>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97728BAA-34B6-4F98-81B9-E52E59E14C57}"/>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CB302B57-4DCA-44F5-B10F-9F133CBC289D}"/>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B1ABAC9C-822D-48CF-8ADB-07C0AD642EB7}"/>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5135311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866900"/>
            <a:ext cx="16344900" cy="5128392"/>
          </a:xfrm>
          <a:prstGeom prst="rect">
            <a:avLst/>
          </a:prstGeom>
          <a:noFill/>
        </p:spPr>
        <p:txBody>
          <a:bodyPr wrap="square">
            <a:spAutoFit/>
          </a:bodyPr>
          <a:lstStyle/>
          <a:p>
            <a:pPr algn="just">
              <a:lnSpc>
                <a:spcPct val="107000"/>
              </a:lnSpc>
            </a:pPr>
            <a:r>
              <a:rPr lang="ru-RU" sz="4400" dirty="0">
                <a:solidFill>
                  <a:srgbClr val="3F45D7"/>
                </a:solidFill>
                <a:latin typeface="Open Sans Bold"/>
              </a:rPr>
              <a:t>УСТАНОВЛЕН ЕДИНЫЙ СРОК УПЛАТЫ ТРАНСПОРТНОГО НАЛОГА (С 1 ЯНВАРЯ 2021 г.)</a:t>
            </a:r>
          </a:p>
          <a:p>
            <a:pPr algn="just">
              <a:lnSpc>
                <a:spcPct val="107000"/>
              </a:lnSpc>
            </a:pPr>
            <a:r>
              <a:rPr lang="ru-RU" sz="4400" dirty="0">
                <a:solidFill>
                  <a:srgbClr val="000000"/>
                </a:solidFill>
                <a:latin typeface="Open Sans Bold"/>
              </a:rPr>
              <a:t>По всей стране вводится единый срок уплаты транспортного нала:</a:t>
            </a:r>
          </a:p>
          <a:p>
            <a:pPr algn="just">
              <a:lnSpc>
                <a:spcPct val="107000"/>
              </a:lnSpc>
            </a:pPr>
            <a:r>
              <a:rPr lang="ru-RU" sz="4400" dirty="0">
                <a:solidFill>
                  <a:srgbClr val="000000"/>
                </a:solidFill>
                <a:latin typeface="Open Sans Bold"/>
              </a:rPr>
              <a:t>- не позднее 1 марта - платеж за год;</a:t>
            </a:r>
          </a:p>
          <a:p>
            <a:pPr algn="just">
              <a:lnSpc>
                <a:spcPct val="107000"/>
              </a:lnSpc>
            </a:pPr>
            <a:r>
              <a:rPr lang="ru-RU" sz="4400" dirty="0">
                <a:solidFill>
                  <a:srgbClr val="000000"/>
                </a:solidFill>
                <a:latin typeface="Open Sans Bold"/>
              </a:rPr>
              <a:t>- до конца месяца, следующего после отчетного квартала, - аванс.</a:t>
            </a:r>
          </a:p>
        </p:txBody>
      </p:sp>
      <p:pic>
        <p:nvPicPr>
          <p:cNvPr id="7" name="Рисунок 6" descr="Измерительный прибор">
            <a:extLst>
              <a:ext uri="{FF2B5EF4-FFF2-40B4-BE49-F238E27FC236}">
                <a16:creationId xmlns:a16="http://schemas.microsoft.com/office/drawing/2014/main" id="{BD33C788-24A8-48DE-8434-DD2CD07F5D1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024992" y="6210300"/>
            <a:ext cx="1348608" cy="1348608"/>
          </a:xfrm>
          <a:prstGeom prst="rect">
            <a:avLst/>
          </a:prstGeom>
        </p:spPr>
      </p:pic>
      <p:pic>
        <p:nvPicPr>
          <p:cNvPr id="8" name="Рисунок 7">
            <a:extLst>
              <a:ext uri="{FF2B5EF4-FFF2-40B4-BE49-F238E27FC236}">
                <a16:creationId xmlns:a16="http://schemas.microsoft.com/office/drawing/2014/main" id="{794EAE20-BFB1-4443-B137-65046AD0528C}"/>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F5B3F46C-09E3-46F7-B586-D9E508927002}"/>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0807BAD2-259D-46AF-8049-934E1B074549}"/>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EFEE380C-A9A0-40F7-A9B7-7CBD5C227409}"/>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12154027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4" name="Group 4"/>
          <p:cNvGrpSpPr/>
          <p:nvPr/>
        </p:nvGrpSpPr>
        <p:grpSpPr>
          <a:xfrm>
            <a:off x="1028700" y="-15574"/>
            <a:ext cx="3821076" cy="1494171"/>
            <a:chOff x="0" y="0"/>
            <a:chExt cx="5094768" cy="1992228"/>
          </a:xfrm>
        </p:grpSpPr>
        <p:pic>
          <p:nvPicPr>
            <p:cNvPr id="5" name="Picture 5"/>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6"/>
          <p:cNvSpPr txBox="1"/>
          <p:nvPr/>
        </p:nvSpPr>
        <p:spPr>
          <a:xfrm>
            <a:off x="1028700" y="4533900"/>
            <a:ext cx="15332048" cy="1376553"/>
          </a:xfrm>
          <a:prstGeom prst="rect">
            <a:avLst/>
          </a:prstGeom>
        </p:spPr>
        <p:txBody>
          <a:bodyPr lIns="0" tIns="0" rIns="0" bIns="0" rtlCol="0" anchor="t">
            <a:spAutoFit/>
          </a:bodyPr>
          <a:lstStyle/>
          <a:p>
            <a:pPr algn="l">
              <a:lnSpc>
                <a:spcPts val="10656"/>
              </a:lnSpc>
            </a:pPr>
            <a:r>
              <a:rPr lang="en-US" sz="9600" dirty="0">
                <a:solidFill>
                  <a:srgbClr val="3F45D7"/>
                </a:solidFill>
                <a:latin typeface="Open Sans Bold"/>
              </a:rPr>
              <a:t>СТРАХОВЫЕ ВЗНОСЫ</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suz="http://schemas.microsoft.com/office/powerpoint/2016/summaryzoom" Requires="psuz">
          <p:graphicFrame>
            <p:nvGraphicFramePr>
              <p:cNvPr id="5" name="Интерактивное оглавление 4">
                <a:extLst>
                  <a:ext uri="{FF2B5EF4-FFF2-40B4-BE49-F238E27FC236}">
                    <a16:creationId xmlns:a16="http://schemas.microsoft.com/office/drawing/2014/main" id="{B3622879-853E-4127-B5F1-2C7AC493BA2C}"/>
                  </a:ext>
                </a:extLst>
              </p:cNvPr>
              <p:cNvGraphicFramePr>
                <a:graphicFrameLocks noChangeAspect="1"/>
              </p:cNvGraphicFramePr>
              <p:nvPr>
                <p:extLst>
                  <p:ext uri="{D42A27DB-BD31-4B8C-83A1-F6EECF244321}">
                    <p14:modId xmlns:p14="http://schemas.microsoft.com/office/powerpoint/2010/main" val="1956345239"/>
                  </p:ext>
                </p:extLst>
              </p:nvPr>
            </p:nvGraphicFramePr>
            <p:xfrm>
              <a:off x="0" y="1600200"/>
              <a:ext cx="18288000" cy="8686800"/>
            </p:xfrm>
            <a:graphic>
              <a:graphicData uri="http://schemas.microsoft.com/office/powerpoint/2016/summaryzoom">
                <psuz:summaryZm>
                  <psuz:summaryZmObj sectionId="{F9ED0166-C074-4733-82BD-7B40DBF164F2}" scaleFactorX="99702">
                    <psuz:zmPr id="{20E2913A-8CA7-49BD-932B-F56BCB25B9F6}" imageType="cover" transitionDur="1000">
                      <p166:blipFill xmlns:p166="http://schemas.microsoft.com/office/powerpoint/2016/6/main">
                        <a:blip r:embed="rId2">
                          <a:extLst>
                            <a:ext uri="{28A0092B-C50C-407E-A947-70E740481C1C}">
                              <a14:useLocalDpi xmlns:a14="http://schemas.microsoft.com/office/drawing/2010/main" val="0"/>
                            </a:ext>
                          </a:extLst>
                        </a:blip>
                        <a:stretch>
                          <a:fillRect/>
                        </a:stretch>
                      </p166:blipFill>
                      <p166:spPr xmlns:p166="http://schemas.microsoft.com/office/powerpoint/2016/6/main">
                        <a:xfrm>
                          <a:off x="2074613" y="304038"/>
                          <a:ext cx="6928730" cy="3909060"/>
                        </a:xfrm>
                        <a:prstGeom prst="rect">
                          <a:avLst/>
                        </a:prstGeom>
                        <a:ln w="3175">
                          <a:solidFill>
                            <a:prstClr val="ltGray"/>
                          </a:solidFill>
                        </a:ln>
                      </p166:spPr>
                    </psuz:zmPr>
                  </psuz:summaryZmObj>
                  <psuz:summaryZmObj sectionId="{7AB0C373-B570-4B87-84D5-850B7F1019F3}" scaleFactorX="99967">
                    <psuz:zmPr id="{11DBD23A-68B2-4708-8FFC-787D43CCABE7}" imageType="cover" transitionDur="1000">
                      <p166:blipFill xmlns:p166="http://schemas.microsoft.com/office/powerpoint/2016/6/main">
                        <a:blip r:embed="rId3">
                          <a:extLst>
                            <a:ext uri="{28A0092B-C50C-407E-A947-70E740481C1C}">
                              <a14:useLocalDpi xmlns:a14="http://schemas.microsoft.com/office/drawing/2010/main" val="0"/>
                            </a:ext>
                          </a:extLst>
                        </a:blip>
                        <a:stretch>
                          <a:fillRect/>
                        </a:stretch>
                      </p166:blipFill>
                      <p166:spPr xmlns:p166="http://schemas.microsoft.com/office/powerpoint/2016/6/main">
                        <a:xfrm>
                          <a:off x="9275449" y="304038"/>
                          <a:ext cx="6947146" cy="3909060"/>
                        </a:xfrm>
                        <a:prstGeom prst="rect">
                          <a:avLst/>
                        </a:prstGeom>
                        <a:ln w="3175">
                          <a:solidFill>
                            <a:prstClr val="ltGray"/>
                          </a:solidFill>
                        </a:ln>
                      </p166:spPr>
                    </psuz:zmPr>
                  </psuz:summaryZmObj>
                  <psuz:summaryZmObj sectionId="{680A5670-428C-40FA-B194-A8D17A5462C4}" scaleFactorX="99702">
                    <psuz:zmPr id="{0A02399C-7E3A-4A06-8CFF-905F92941985}" imageType="cover" transitionDur="100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2074613" y="4473702"/>
                          <a:ext cx="6928730" cy="3909060"/>
                        </a:xfrm>
                        <a:prstGeom prst="rect">
                          <a:avLst/>
                        </a:prstGeom>
                        <a:ln w="3175">
                          <a:solidFill>
                            <a:prstClr val="ltGray"/>
                          </a:solidFill>
                        </a:ln>
                      </p166:spPr>
                    </psuz:zmPr>
                  </psuz:summaryZmObj>
                  <psuz:gridLayout/>
                </psuz:summaryZm>
              </a:graphicData>
            </a:graphic>
          </p:graphicFrame>
        </mc:Choice>
        <mc:Fallback>
          <p:grpSp>
            <p:nvGrpSpPr>
              <p:cNvPr id="5" name="Интерактивное оглавление 4">
                <a:extLst>
                  <a:ext uri="{FF2B5EF4-FFF2-40B4-BE49-F238E27FC236}">
                    <a16:creationId xmlns:a16="http://schemas.microsoft.com/office/drawing/2014/main" id="{B3622879-853E-4127-B5F1-2C7AC493BA2C}"/>
                  </a:ext>
                </a:extLst>
              </p:cNvPr>
              <p:cNvGrpSpPr>
                <a:grpSpLocks noGrp="1" noUngrp="1" noRot="1" noChangeAspect="1" noMove="1" noResize="1"/>
              </p:cNvGrpSpPr>
              <p:nvPr/>
            </p:nvGrpSpPr>
            <p:grpSpPr>
              <a:xfrm>
                <a:off x="0" y="1600200"/>
                <a:ext cx="18288000" cy="8686800"/>
                <a:chOff x="0" y="1600200"/>
                <a:chExt cx="18288000" cy="8686800"/>
              </a:xfrm>
            </p:grpSpPr>
            <p:pic>
              <p:nvPicPr>
                <p:cNvPr id="2" name="Рисунок 2">
                  <a:hlinkClick r:id="rId5" action="ppaction://hlinksldjump"/>
                </p:cNvPr>
                <p:cNvPicPr>
                  <a:picLocks noSelect="1" noRot="1" noChangeAspect="1" noMove="1" noResize="1" noEditPoints="1" noAdjustHandles="1" noChangeArrowheads="1" noChangeShapeType="1"/>
                </p:cNvPicPr>
                <p:nvPr/>
              </p:nvPicPr>
              <p:blipFill>
                <a:blip r:embed="rId2">
                  <a:extLst>
                    <a:ext uri="{28A0092B-C50C-407E-A947-70E740481C1C}">
                      <a14:useLocalDpi xmlns:a14="http://schemas.microsoft.com/office/drawing/2010/main" val="0"/>
                    </a:ext>
                  </a:extLst>
                </a:blip>
                <a:stretch>
                  <a:fillRect/>
                </a:stretch>
              </p:blipFill>
              <p:spPr>
                <a:xfrm>
                  <a:off x="2074613" y="1904238"/>
                  <a:ext cx="6928730" cy="3909060"/>
                </a:xfrm>
                <a:prstGeom prst="rect">
                  <a:avLst/>
                </a:prstGeom>
                <a:ln w="3175">
                  <a:solidFill>
                    <a:prstClr val="ltGray"/>
                  </a:solidFill>
                </a:ln>
              </p:spPr>
            </p:pic>
            <p:pic>
              <p:nvPicPr>
                <p:cNvPr id="3" name="Рисунок 3">
                  <a:hlinkClick r:id="rId6" action="ppaction://hlinksldjump"/>
                </p:cNvPr>
                <p:cNvPicPr>
                  <a:picLocks noSelect="1" noRot="1" noChangeAspect="1" noMove="1" noResize="1" noEditPoints="1" noAdjustHandles="1" noChangeArrowheads="1" noChangeShapeType="1"/>
                </p:cNvPicPr>
                <p:nvPr/>
              </p:nvPicPr>
              <p:blipFill>
                <a:blip r:embed="rId3">
                  <a:extLst>
                    <a:ext uri="{28A0092B-C50C-407E-A947-70E740481C1C}">
                      <a14:useLocalDpi xmlns:a14="http://schemas.microsoft.com/office/drawing/2010/main" val="0"/>
                    </a:ext>
                  </a:extLst>
                </a:blip>
                <a:stretch>
                  <a:fillRect/>
                </a:stretch>
              </p:blipFill>
              <p:spPr>
                <a:xfrm>
                  <a:off x="9275449" y="1904238"/>
                  <a:ext cx="6947146" cy="3909060"/>
                </a:xfrm>
                <a:prstGeom prst="rect">
                  <a:avLst/>
                </a:prstGeom>
                <a:ln w="3175">
                  <a:solidFill>
                    <a:prstClr val="ltGray"/>
                  </a:solidFill>
                </a:ln>
              </p:spPr>
            </p:pic>
            <p:pic>
              <p:nvPicPr>
                <p:cNvPr id="4" name="Рисунок 4">
                  <a:hlinkClick r:id="rId7" action="ppaction://hlinksldjump"/>
                </p:cNvPr>
                <p:cNvPicPr>
                  <a:picLocks noSelect="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2074613" y="6073902"/>
                  <a:ext cx="6928730" cy="3909060"/>
                </a:xfrm>
                <a:prstGeom prst="rect">
                  <a:avLst/>
                </a:prstGeom>
                <a:ln w="3175">
                  <a:solidFill>
                    <a:prstClr val="ltGray"/>
                  </a:solidFill>
                </a:ln>
              </p:spPr>
            </p:pic>
          </p:grpSp>
        </mc:Fallback>
      </mc:AlternateContent>
      <p:sp>
        <p:nvSpPr>
          <p:cNvPr id="6" name="TextBox 6">
            <a:extLst>
              <a:ext uri="{FF2B5EF4-FFF2-40B4-BE49-F238E27FC236}">
                <a16:creationId xmlns:a16="http://schemas.microsoft.com/office/drawing/2014/main" id="{B75427FB-7793-4E4E-A2F3-9BB9112AEC41}"/>
              </a:ext>
            </a:extLst>
          </p:cNvPr>
          <p:cNvSpPr txBox="1"/>
          <p:nvPr/>
        </p:nvSpPr>
        <p:spPr>
          <a:xfrm>
            <a:off x="7739863" y="114300"/>
            <a:ext cx="2808274" cy="1376553"/>
          </a:xfrm>
          <a:prstGeom prst="rect">
            <a:avLst/>
          </a:prstGeom>
        </p:spPr>
        <p:txBody>
          <a:bodyPr wrap="square" lIns="0" tIns="0" rIns="0" bIns="0" rtlCol="0" anchor="t">
            <a:spAutoFit/>
          </a:bodyPr>
          <a:lstStyle/>
          <a:p>
            <a:pPr algn="l">
              <a:lnSpc>
                <a:spcPts val="10656"/>
              </a:lnSpc>
            </a:pPr>
            <a:r>
              <a:rPr lang="ru-RU" sz="9600" dirty="0">
                <a:solidFill>
                  <a:srgbClr val="3F45D7"/>
                </a:solidFill>
                <a:latin typeface="Open Sans Bold"/>
              </a:rPr>
              <a:t>НДС</a:t>
            </a:r>
            <a:endParaRPr lang="en-US" sz="9600" dirty="0">
              <a:solidFill>
                <a:srgbClr val="3F45D7"/>
              </a:solidFill>
              <a:latin typeface="Open Sans Bold"/>
            </a:endParaRPr>
          </a:p>
        </p:txBody>
      </p:sp>
      <p:sp>
        <p:nvSpPr>
          <p:cNvPr id="7" name="TextBox 6">
            <a:extLst>
              <a:ext uri="{FF2B5EF4-FFF2-40B4-BE49-F238E27FC236}">
                <a16:creationId xmlns:a16="http://schemas.microsoft.com/office/drawing/2014/main" id="{0698CAA9-EB67-4A29-A9F3-516D4FB44598}"/>
              </a:ext>
            </a:extLst>
          </p:cNvPr>
          <p:cNvSpPr txBox="1"/>
          <p:nvPr/>
        </p:nvSpPr>
        <p:spPr>
          <a:xfrm rot="16200000">
            <a:off x="-4025742" y="4404467"/>
            <a:ext cx="9822505"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ИНТЕРАКТИВНОЕ</a:t>
            </a:r>
            <a:endParaRPr lang="en-US" sz="8600" dirty="0">
              <a:solidFill>
                <a:schemeClr val="bg1">
                  <a:lumMod val="95000"/>
                </a:schemeClr>
              </a:solidFill>
              <a:latin typeface="Open Sans Bold"/>
            </a:endParaRPr>
          </a:p>
        </p:txBody>
      </p:sp>
      <p:sp>
        <p:nvSpPr>
          <p:cNvPr id="8" name="TextBox 6">
            <a:extLst>
              <a:ext uri="{FF2B5EF4-FFF2-40B4-BE49-F238E27FC236}">
                <a16:creationId xmlns:a16="http://schemas.microsoft.com/office/drawing/2014/main" id="{4DC87EC4-4D3F-45BE-97C2-68DDD5A5D69E}"/>
              </a:ext>
            </a:extLst>
          </p:cNvPr>
          <p:cNvSpPr txBox="1"/>
          <p:nvPr/>
        </p:nvSpPr>
        <p:spPr>
          <a:xfrm rot="16200000">
            <a:off x="13463925" y="5377154"/>
            <a:ext cx="7877130"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ОГЛАВЛЕНИЕ</a:t>
            </a:r>
            <a:endParaRPr lang="en-US" sz="8600" dirty="0">
              <a:solidFill>
                <a:schemeClr val="bg1">
                  <a:lumMod val="95000"/>
                </a:schemeClr>
              </a:solidFill>
              <a:latin typeface="Open Sans Bold"/>
            </a:endParaRPr>
          </a:p>
        </p:txBody>
      </p:sp>
    </p:spTree>
    <p:extLst>
      <p:ext uri="{BB962C8B-B14F-4D97-AF65-F5344CB8AC3E}">
        <p14:creationId xmlns:p14="http://schemas.microsoft.com/office/powerpoint/2010/main" val="38486153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8518166"/>
          </a:xfrm>
          <a:prstGeom prst="rect">
            <a:avLst/>
          </a:prstGeom>
          <a:noFill/>
        </p:spPr>
        <p:txBody>
          <a:bodyPr wrap="square">
            <a:spAutoFit/>
          </a:bodyPr>
          <a:lstStyle/>
          <a:p>
            <a:pPr algn="just">
              <a:lnSpc>
                <a:spcPct val="107000"/>
              </a:lnSpc>
            </a:pPr>
            <a:r>
              <a:rPr lang="ru-RU" sz="2700" dirty="0">
                <a:solidFill>
                  <a:srgbClr val="3F45D7"/>
                </a:solidFill>
                <a:latin typeface="Open Sans Bold"/>
              </a:rPr>
              <a:t>ПОНИЖЕННЫЕ ТАРИФЫ ВЗНОСОВ ДЛЯ СУБЪЕКТОВ МСП В ЧАСТИ ВЫПЛАТ СВЕРХ МРОТ ЗАКРЕПЛЕНЫ НА ПОСТОЯННОЙ ОСНОВЕ (С 1 ЯНВАРЯ 2021 г.)</a:t>
            </a:r>
          </a:p>
          <a:p>
            <a:pPr algn="just">
              <a:lnSpc>
                <a:spcPct val="107000"/>
              </a:lnSpc>
            </a:pPr>
            <a:r>
              <a:rPr lang="ru-RU" sz="2700" dirty="0">
                <a:solidFill>
                  <a:srgbClr val="000000"/>
                </a:solidFill>
                <a:latin typeface="Open Sans Bold"/>
              </a:rPr>
              <a:t>Федеральный закон N 102-ФЗ дополнил п. 1 ст. 427 НК РФ новым </a:t>
            </a:r>
            <a:r>
              <a:rPr lang="ru-RU" sz="2700" dirty="0" err="1">
                <a:solidFill>
                  <a:srgbClr val="000000"/>
                </a:solidFill>
                <a:latin typeface="Open Sans Bold"/>
              </a:rPr>
              <a:t>пп</a:t>
            </a:r>
            <a:r>
              <a:rPr lang="ru-RU" sz="2700" dirty="0">
                <a:solidFill>
                  <a:srgbClr val="000000"/>
                </a:solidFill>
                <a:latin typeface="Open Sans Bold"/>
              </a:rPr>
              <a:t>. 17, устанавливающим пониженные тарифы страховых взносов для плательщиков, признаваемых субъектами малого или среднего предпринимательства в соответствии с Федеральным законом от 24.07.2007 N 209-ФЗ "О развитии малого и среднего предпринимательства в Российской Федерации", в отношении части выплат в пользу физического лица, определяемой по итогам каждого календарного месяца как превышение над величиной МРОТ, утвержденной на начало расчетного периода (года).</a:t>
            </a:r>
          </a:p>
          <a:p>
            <a:pPr algn="just">
              <a:lnSpc>
                <a:spcPct val="107000"/>
              </a:lnSpc>
            </a:pPr>
            <a:r>
              <a:rPr lang="ru-RU" sz="2700" dirty="0">
                <a:solidFill>
                  <a:srgbClr val="000000"/>
                </a:solidFill>
                <a:latin typeface="Open Sans Bold"/>
              </a:rPr>
              <a:t>Начиная с 01.01.2021 выплаченная сверх МРОТ часть будет облагаться с применением следующих пониженных тарифов:</a:t>
            </a:r>
          </a:p>
          <a:p>
            <a:pPr algn="just">
              <a:lnSpc>
                <a:spcPct val="107000"/>
              </a:lnSpc>
            </a:pPr>
            <a:r>
              <a:rPr lang="ru-RU" sz="2700" dirty="0">
                <a:solidFill>
                  <a:srgbClr val="000000"/>
                </a:solidFill>
                <a:latin typeface="Open Sans Bold"/>
              </a:rPr>
              <a:t>- на обязательное пенсионное страхование - 10% (как в пределах установленной предельной величины базы, так и сверх нее);</a:t>
            </a:r>
          </a:p>
          <a:p>
            <a:pPr algn="just">
              <a:lnSpc>
                <a:spcPct val="107000"/>
              </a:lnSpc>
            </a:pPr>
            <a:r>
              <a:rPr lang="ru-RU" sz="2700" dirty="0">
                <a:solidFill>
                  <a:srgbClr val="000000"/>
                </a:solidFill>
                <a:latin typeface="Open Sans Bold"/>
              </a:rPr>
              <a:t>- на обязательное социальное страхование на случай временной нетрудоспособности и в связи с материнством - 0%;</a:t>
            </a:r>
          </a:p>
          <a:p>
            <a:pPr algn="just">
              <a:lnSpc>
                <a:spcPct val="107000"/>
              </a:lnSpc>
            </a:pPr>
            <a:r>
              <a:rPr lang="ru-RU" sz="2700" dirty="0">
                <a:solidFill>
                  <a:srgbClr val="000000"/>
                </a:solidFill>
                <a:latin typeface="Open Sans Bold"/>
              </a:rPr>
              <a:t>- на обязательное медицинское страхование - 5%.</a:t>
            </a:r>
          </a:p>
          <a:p>
            <a:pPr algn="just">
              <a:lnSpc>
                <a:spcPct val="107000"/>
              </a:lnSpc>
            </a:pPr>
            <a:r>
              <a:rPr lang="ru-RU" sz="2700" dirty="0">
                <a:solidFill>
                  <a:srgbClr val="000000"/>
                </a:solidFill>
                <a:latin typeface="Open Sans Bold"/>
              </a:rPr>
              <a:t>Получается, что в отношении части выплат, превышающей МРОТ, работодатель сможет уплачивать взносы по суммарной ставке 15%, а не 30%, то есть введено двукратное снижение совокупного тарифа взносов.</a:t>
            </a:r>
          </a:p>
        </p:txBody>
      </p:sp>
      <p:pic>
        <p:nvPicPr>
          <p:cNvPr id="9" name="Рисунок 8" descr="Булавка">
            <a:extLst>
              <a:ext uri="{FF2B5EF4-FFF2-40B4-BE49-F238E27FC236}">
                <a16:creationId xmlns:a16="http://schemas.microsoft.com/office/drawing/2014/main" id="{12117D00-0EBD-4F65-8846-DEEFC46517C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611600" y="1866900"/>
            <a:ext cx="762000" cy="762000"/>
          </a:xfrm>
          <a:prstGeom prst="rect">
            <a:avLst/>
          </a:prstGeom>
        </p:spPr>
      </p:pic>
      <p:pic>
        <p:nvPicPr>
          <p:cNvPr id="7" name="Рисунок 6">
            <a:extLst>
              <a:ext uri="{FF2B5EF4-FFF2-40B4-BE49-F238E27FC236}">
                <a16:creationId xmlns:a16="http://schemas.microsoft.com/office/drawing/2014/main" id="{144B51BD-EF07-4D68-8960-93CA9079FD43}"/>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8" name="TextBox 7">
            <a:extLst>
              <a:ext uri="{FF2B5EF4-FFF2-40B4-BE49-F238E27FC236}">
                <a16:creationId xmlns:a16="http://schemas.microsoft.com/office/drawing/2014/main" id="{ED93269E-5F64-44A8-967E-2C1770116449}"/>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7D644A37-23AF-42AE-A7BD-E2B45FF255C0}"/>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321E5C2E-4775-49BF-AC8A-9FE241F68B8E}"/>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20470221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8622425"/>
          </a:xfrm>
          <a:prstGeom prst="rect">
            <a:avLst/>
          </a:prstGeom>
          <a:noFill/>
        </p:spPr>
        <p:txBody>
          <a:bodyPr wrap="square">
            <a:spAutoFit/>
          </a:bodyPr>
          <a:lstStyle/>
          <a:p>
            <a:pPr algn="just">
              <a:lnSpc>
                <a:spcPct val="107000"/>
              </a:lnSpc>
            </a:pPr>
            <a:r>
              <a:rPr lang="ru-RU" sz="4000" dirty="0">
                <a:solidFill>
                  <a:srgbClr val="3F45D7"/>
                </a:solidFill>
                <a:latin typeface="Open Sans Bold"/>
              </a:rPr>
              <a:t>ДЛЯ КОМПАНИЙ ИЗ IT-ОТРАСЛИ И ЭЛЕКТРОННОЙ ИНДУСТРИИ УСТАНОВЛЕНЫ ПОСТОЯННЫЕ ПОНИЖЕННЫЕ ТАРИФЫ СТРАХОВЫХ ВЗНОСОВ НА ОБЩЕМ УРОВНЕ 7,6 ПРОЦЕНТА (С 1 ЯНВАРЯ 2021 г.)</a:t>
            </a:r>
          </a:p>
          <a:p>
            <a:pPr algn="just">
              <a:lnSpc>
                <a:spcPct val="107000"/>
              </a:lnSpc>
            </a:pPr>
            <a:r>
              <a:rPr lang="ru-RU" sz="4000" dirty="0">
                <a:solidFill>
                  <a:srgbClr val="000000"/>
                </a:solidFill>
                <a:latin typeface="Open Sans Bold"/>
              </a:rPr>
              <a:t>Согласно подпункту 3 пункта 1 и подпункту 1.1 пункта 2 статьи 427 Налогового кодекса  для IT-компаний с 2021 года устанавливаются следующие пониженные тарифы страховых взносов:</a:t>
            </a:r>
          </a:p>
          <a:p>
            <a:pPr algn="just">
              <a:lnSpc>
                <a:spcPct val="107000"/>
              </a:lnSpc>
            </a:pPr>
            <a:r>
              <a:rPr lang="ru-RU" sz="4000" dirty="0">
                <a:solidFill>
                  <a:srgbClr val="000000"/>
                </a:solidFill>
                <a:latin typeface="Open Sans Bold"/>
              </a:rPr>
              <a:t>на обязательное пенсионное страхование - в размере 6,0 процента, на обязательное социальное страхование на случай временной нетрудоспособности и в связи с материнством - 1,5 процента, на обязательное медицинское страхование - 0,1 процента.</a:t>
            </a:r>
          </a:p>
        </p:txBody>
      </p:sp>
      <p:pic>
        <p:nvPicPr>
          <p:cNvPr id="7" name="Рисунок 6" descr="Робот">
            <a:extLst>
              <a:ext uri="{FF2B5EF4-FFF2-40B4-BE49-F238E27FC236}">
                <a16:creationId xmlns:a16="http://schemas.microsoft.com/office/drawing/2014/main" id="{A0BF1033-12F1-44BE-A33D-D62797160F7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89409" y="3467100"/>
            <a:ext cx="914400" cy="914400"/>
          </a:xfrm>
          <a:prstGeom prst="rect">
            <a:avLst/>
          </a:prstGeom>
        </p:spPr>
      </p:pic>
      <p:pic>
        <p:nvPicPr>
          <p:cNvPr id="8" name="Рисунок 7">
            <a:extLst>
              <a:ext uri="{FF2B5EF4-FFF2-40B4-BE49-F238E27FC236}">
                <a16:creationId xmlns:a16="http://schemas.microsoft.com/office/drawing/2014/main" id="{9E03BCEB-A6E9-4A6C-9891-D02E3806B073}"/>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C164B7A5-659A-43FC-978B-290154E23D14}"/>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A585244B-3B34-43AF-923A-1CD7914FC5E5}"/>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C0D30B45-22D6-4C63-BCE7-13FE7F339647}"/>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41726286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8622425"/>
          </a:xfrm>
          <a:prstGeom prst="rect">
            <a:avLst/>
          </a:prstGeom>
          <a:noFill/>
        </p:spPr>
        <p:txBody>
          <a:bodyPr wrap="square">
            <a:spAutoFit/>
          </a:bodyPr>
          <a:lstStyle/>
          <a:p>
            <a:pPr algn="just">
              <a:lnSpc>
                <a:spcPct val="107000"/>
              </a:lnSpc>
            </a:pPr>
            <a:r>
              <a:rPr lang="ru-RU" sz="4000" dirty="0">
                <a:solidFill>
                  <a:srgbClr val="3F45D7"/>
                </a:solidFill>
                <a:latin typeface="Open Sans Bold"/>
              </a:rPr>
              <a:t>СКОРРЕКТИРОВАНЫ ПРАВИЛА УТОЧНЕНИЯ ПЛАТЕЖА ПО СТРАХОВЫМ ВЗНОСАМ НА ОПС И ЕГО ВОЗВРАТА (С 1 ЯНВАРЯ 2021 г.)</a:t>
            </a:r>
          </a:p>
          <a:p>
            <a:pPr algn="just">
              <a:lnSpc>
                <a:spcPct val="107000"/>
              </a:lnSpc>
            </a:pPr>
            <a:r>
              <a:rPr lang="ru-RU" sz="4000" dirty="0">
                <a:solidFill>
                  <a:srgbClr val="000000"/>
                </a:solidFill>
                <a:latin typeface="Open Sans Bold"/>
              </a:rPr>
              <a:t>Сумма излишне уплаченных страховых взносов на ОПС не будет подлежать возврату, если работнику  назначена страховая пенсия.</a:t>
            </a:r>
          </a:p>
          <a:p>
            <a:pPr algn="just">
              <a:lnSpc>
                <a:spcPct val="107000"/>
              </a:lnSpc>
            </a:pPr>
            <a:r>
              <a:rPr lang="ru-RU" sz="4000" dirty="0">
                <a:solidFill>
                  <a:srgbClr val="000000"/>
                </a:solidFill>
                <a:latin typeface="Open Sans Bold"/>
              </a:rPr>
              <a:t>Таким образом, если работнику не назначалась пенсия, то можно вернуть переплату в части взносов, уплаченных в отношении работника как по индивидуальной, так и по солидарной части тарифа;</a:t>
            </a:r>
          </a:p>
          <a:p>
            <a:pPr algn="just">
              <a:lnSpc>
                <a:spcPct val="107000"/>
              </a:lnSpc>
            </a:pPr>
            <a:r>
              <a:rPr lang="ru-RU" sz="4000" dirty="0">
                <a:solidFill>
                  <a:srgbClr val="000000"/>
                </a:solidFill>
                <a:latin typeface="Open Sans Bold"/>
              </a:rPr>
              <a:t>- если работнику назначена пенсия, то можно вернуть переплату в части взносов, уплаченных в отношении него по солидарной части тарифа.</a:t>
            </a:r>
          </a:p>
        </p:txBody>
      </p:sp>
      <p:pic>
        <p:nvPicPr>
          <p:cNvPr id="7" name="Рисунок 6" descr="Список">
            <a:extLst>
              <a:ext uri="{FF2B5EF4-FFF2-40B4-BE49-F238E27FC236}">
                <a16:creationId xmlns:a16="http://schemas.microsoft.com/office/drawing/2014/main" id="{F4CD5E8D-D0F9-412A-803C-D9CC25FD6F2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459200" y="2857500"/>
            <a:ext cx="914400" cy="914400"/>
          </a:xfrm>
          <a:prstGeom prst="rect">
            <a:avLst/>
          </a:prstGeom>
        </p:spPr>
      </p:pic>
      <p:pic>
        <p:nvPicPr>
          <p:cNvPr id="8" name="Рисунок 7">
            <a:extLst>
              <a:ext uri="{FF2B5EF4-FFF2-40B4-BE49-F238E27FC236}">
                <a16:creationId xmlns:a16="http://schemas.microsoft.com/office/drawing/2014/main" id="{18142AED-9034-4669-B023-FB9002604C52}"/>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D9FE4E1D-A28F-4229-97CC-EF33D5B0741F}"/>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7D149058-39DA-48B0-93E9-EC0E616C4C1F}"/>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F548AE68-16A8-4EF9-967F-7347C6A03AEB}"/>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3108994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866900"/>
            <a:ext cx="16344900" cy="7970644"/>
          </a:xfrm>
          <a:prstGeom prst="rect">
            <a:avLst/>
          </a:prstGeom>
          <a:noFill/>
        </p:spPr>
        <p:txBody>
          <a:bodyPr wrap="square">
            <a:spAutoFit/>
          </a:bodyPr>
          <a:lstStyle/>
          <a:p>
            <a:pPr algn="just">
              <a:lnSpc>
                <a:spcPct val="107000"/>
              </a:lnSpc>
            </a:pPr>
            <a:r>
              <a:rPr lang="ru-RU" sz="3200" i="1" dirty="0">
                <a:solidFill>
                  <a:srgbClr val="000000"/>
                </a:solidFill>
                <a:latin typeface="Open Sans Bold"/>
              </a:rPr>
              <a:t>Для справки  </a:t>
            </a:r>
          </a:p>
          <a:p>
            <a:pPr algn="just">
              <a:lnSpc>
                <a:spcPct val="107000"/>
              </a:lnSpc>
            </a:pPr>
            <a:r>
              <a:rPr lang="ru-RU" sz="3200" i="1" dirty="0">
                <a:solidFill>
                  <a:srgbClr val="000000"/>
                </a:solidFill>
                <a:latin typeface="Open Sans Bold"/>
              </a:rPr>
              <a:t>До 01 января 2021 года для возврата данной переплаты п. 6.1 ст. 78 НК РФ было установлено ограничение.</a:t>
            </a:r>
          </a:p>
          <a:p>
            <a:pPr algn="just">
              <a:lnSpc>
                <a:spcPct val="107000"/>
              </a:lnSpc>
            </a:pPr>
            <a:r>
              <a:rPr lang="ru-RU" sz="3200" i="1" dirty="0">
                <a:solidFill>
                  <a:srgbClr val="000000"/>
                </a:solidFill>
                <a:latin typeface="Open Sans Bold"/>
              </a:rPr>
              <a:t>Действующая в 2020 году  редакция нормы гласит, что возврат суммы излишне уплаченных страховых взносов на ОПС не осуществляется, если они отражены в составе сведений индивидуального (персонифицированного) учета и учтены на индивидуальных лицевых счетах застрахованных лиц.</a:t>
            </a:r>
          </a:p>
          <a:p>
            <a:pPr algn="just">
              <a:lnSpc>
                <a:spcPct val="107000"/>
              </a:lnSpc>
            </a:pPr>
            <a:r>
              <a:rPr lang="ru-RU" sz="3200" i="1" dirty="0">
                <a:solidFill>
                  <a:srgbClr val="000000"/>
                </a:solidFill>
                <a:latin typeface="Open Sans Bold"/>
              </a:rPr>
              <a:t>Конституционный Суд РФ в Постановлении от 31.10.2019 N 32-П отметил, что при применении данной нормы нужно обязательно учитывать, назначена ли страховая пенсия соответствующим лицам на момент подачи заявления о возврате переплаты.</a:t>
            </a:r>
          </a:p>
          <a:p>
            <a:pPr algn="just">
              <a:lnSpc>
                <a:spcPct val="107000"/>
              </a:lnSpc>
            </a:pPr>
            <a:r>
              <a:rPr lang="ru-RU" sz="3200" i="1" dirty="0">
                <a:solidFill>
                  <a:srgbClr val="000000"/>
                </a:solidFill>
                <a:latin typeface="Open Sans Bold"/>
              </a:rPr>
              <a:t>В соответствии с этой позицией Федеральным законом от 01.10.2020 N 312-ФЗ в п. 6.1 ст. 78 НК РФ были внесены уточнения, которые будут действовать с 01.01.2021.</a:t>
            </a:r>
          </a:p>
        </p:txBody>
      </p:sp>
      <p:pic>
        <p:nvPicPr>
          <p:cNvPr id="7" name="Рисунок 6">
            <a:extLst>
              <a:ext uri="{FF2B5EF4-FFF2-40B4-BE49-F238E27FC236}">
                <a16:creationId xmlns:a16="http://schemas.microsoft.com/office/drawing/2014/main" id="{D37EE6B8-C678-4CE6-AC0B-AC4B95882230}"/>
              </a:ext>
            </a:extLst>
          </p:cNvPr>
          <p:cNvPicPr>
            <a:picLocks noChangeAspect="1"/>
          </p:cNvPicPr>
          <p:nvPr/>
        </p:nvPicPr>
        <p:blipFill>
          <a:blip r:embed="rId3"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8" name="TextBox 7">
            <a:extLst>
              <a:ext uri="{FF2B5EF4-FFF2-40B4-BE49-F238E27FC236}">
                <a16:creationId xmlns:a16="http://schemas.microsoft.com/office/drawing/2014/main" id="{4D123824-CF0F-4614-AE83-9EA71118AFE6}"/>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9" name="TextBox 8">
            <a:extLst>
              <a:ext uri="{FF2B5EF4-FFF2-40B4-BE49-F238E27FC236}">
                <a16:creationId xmlns:a16="http://schemas.microsoft.com/office/drawing/2014/main" id="{27E02C33-1379-4194-9860-9DB3347EBA03}"/>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0" name="Рисунок 9">
            <a:extLst>
              <a:ext uri="{FF2B5EF4-FFF2-40B4-BE49-F238E27FC236}">
                <a16:creationId xmlns:a16="http://schemas.microsoft.com/office/drawing/2014/main" id="{98DC469E-9E2F-46CC-9BF4-2AF3762ED29A}"/>
              </a:ext>
            </a:extLst>
          </p:cNvPr>
          <p:cNvPicPr>
            <a:picLocks noChangeAspect="1"/>
          </p:cNvPicPr>
          <p:nvPr/>
        </p:nvPicPr>
        <p:blipFill>
          <a:blip r:embed="rId4"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11965990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230600" cy="1647374"/>
          </a:xfrm>
          <a:prstGeom prst="rect">
            <a:avLst/>
          </a:prstGeom>
          <a:noFill/>
        </p:spPr>
        <p:txBody>
          <a:bodyPr wrap="square">
            <a:spAutoFit/>
          </a:bodyPr>
          <a:lstStyle/>
          <a:p>
            <a:pPr algn="just">
              <a:lnSpc>
                <a:spcPct val="107000"/>
              </a:lnSpc>
            </a:pPr>
            <a:r>
              <a:rPr lang="ru-RU" sz="3200" dirty="0">
                <a:solidFill>
                  <a:srgbClr val="3F45D7"/>
                </a:solidFill>
                <a:latin typeface="Open Sans Bold"/>
              </a:rPr>
              <a:t>УСТАНОВЛЕНЫ ФИКСИРОВАННЫЕ РАЗМЕРЫ СТРАХОВЫХ ВЗНОСОВ ДЛЯ ИП И ЧАСТНОПРАКТИКУЮЩИХ ЛИЦ НА 2021 - 2023 ГГ. (С 1 ЯНВАРЯ 2021 г.)</a:t>
            </a:r>
          </a:p>
          <a:p>
            <a:pPr algn="just">
              <a:lnSpc>
                <a:spcPct val="107000"/>
              </a:lnSpc>
            </a:pPr>
            <a:r>
              <a:rPr lang="ru-RU" sz="3200" i="1" dirty="0">
                <a:solidFill>
                  <a:srgbClr val="3F45D7"/>
                </a:solidFill>
                <a:effectLst>
                  <a:outerShdw blurRad="38100" dist="38100" dir="2700000" algn="tl">
                    <a:srgbClr val="000000">
                      <a:alpha val="43137"/>
                    </a:srgbClr>
                  </a:outerShdw>
                </a:effectLst>
                <a:latin typeface="Open Sans Bold"/>
              </a:rPr>
              <a:t>Федеральный закон от 15.10.2020 N 322-ФЗ</a:t>
            </a:r>
          </a:p>
        </p:txBody>
      </p:sp>
      <p:graphicFrame>
        <p:nvGraphicFramePr>
          <p:cNvPr id="8" name="Таблица 7">
            <a:extLst>
              <a:ext uri="{FF2B5EF4-FFF2-40B4-BE49-F238E27FC236}">
                <a16:creationId xmlns:a16="http://schemas.microsoft.com/office/drawing/2014/main" id="{FE9E038E-BE1E-4EDE-BB82-B169607B1DBE}"/>
              </a:ext>
            </a:extLst>
          </p:cNvPr>
          <p:cNvGraphicFramePr>
            <a:graphicFrameLocks noGrp="1"/>
          </p:cNvGraphicFramePr>
          <p:nvPr>
            <p:extLst>
              <p:ext uri="{D42A27DB-BD31-4B8C-83A1-F6EECF244321}">
                <p14:modId xmlns:p14="http://schemas.microsoft.com/office/powerpoint/2010/main" val="2753968451"/>
              </p:ext>
            </p:extLst>
          </p:nvPr>
        </p:nvGraphicFramePr>
        <p:xfrm>
          <a:off x="1028700" y="3217904"/>
          <a:ext cx="16268700" cy="3273933"/>
        </p:xfrm>
        <a:graphic>
          <a:graphicData uri="http://schemas.openxmlformats.org/drawingml/2006/table">
            <a:tbl>
              <a:tblPr>
                <a:tableStyleId>{5940675A-B579-460E-94D1-54222C63F5DA}</a:tableStyleId>
              </a:tblPr>
              <a:tblGrid>
                <a:gridCol w="1989825">
                  <a:extLst>
                    <a:ext uri="{9D8B030D-6E8A-4147-A177-3AD203B41FA5}">
                      <a16:colId xmlns:a16="http://schemas.microsoft.com/office/drawing/2014/main" val="3760969768"/>
                    </a:ext>
                  </a:extLst>
                </a:gridCol>
                <a:gridCol w="3448065">
                  <a:extLst>
                    <a:ext uri="{9D8B030D-6E8A-4147-A177-3AD203B41FA5}">
                      <a16:colId xmlns:a16="http://schemas.microsoft.com/office/drawing/2014/main" val="2319690186"/>
                    </a:ext>
                  </a:extLst>
                </a:gridCol>
                <a:gridCol w="4538533">
                  <a:extLst>
                    <a:ext uri="{9D8B030D-6E8A-4147-A177-3AD203B41FA5}">
                      <a16:colId xmlns:a16="http://schemas.microsoft.com/office/drawing/2014/main" val="677953174"/>
                    </a:ext>
                  </a:extLst>
                </a:gridCol>
                <a:gridCol w="6292277">
                  <a:extLst>
                    <a:ext uri="{9D8B030D-6E8A-4147-A177-3AD203B41FA5}">
                      <a16:colId xmlns:a16="http://schemas.microsoft.com/office/drawing/2014/main" val="4177796183"/>
                    </a:ext>
                  </a:extLst>
                </a:gridCol>
              </a:tblGrid>
              <a:tr h="461626">
                <a:tc>
                  <a:txBody>
                    <a:bodyPr/>
                    <a:lstStyle/>
                    <a:p>
                      <a:pPr algn="just">
                        <a:lnSpc>
                          <a:spcPct val="107000"/>
                        </a:lnSpc>
                        <a:spcAft>
                          <a:spcPts val="800"/>
                        </a:spcAft>
                      </a:pPr>
                      <a:r>
                        <a:rPr lang="ru-RU" sz="2400" i="0" kern="1200" dirty="0">
                          <a:solidFill>
                            <a:srgbClr val="3F45D7"/>
                          </a:solidFill>
                          <a:effectLst/>
                          <a:latin typeface="Open Sans Bold"/>
                          <a:ea typeface="+mn-ea"/>
                          <a:cs typeface="+mn-cs"/>
                        </a:rPr>
                        <a:t> </a:t>
                      </a:r>
                    </a:p>
                  </a:txBody>
                  <a:tcPr marL="39370" marR="39370" marT="64770" marB="64770"/>
                </a:tc>
                <a:tc>
                  <a:txBody>
                    <a:bodyPr/>
                    <a:lstStyle/>
                    <a:p>
                      <a:pPr algn="ctr">
                        <a:lnSpc>
                          <a:spcPct val="107000"/>
                        </a:lnSpc>
                        <a:spcAft>
                          <a:spcPts val="800"/>
                        </a:spcAft>
                      </a:pPr>
                      <a:r>
                        <a:rPr lang="ru-RU" sz="2400" i="0" kern="1200" dirty="0">
                          <a:solidFill>
                            <a:srgbClr val="3F45D7"/>
                          </a:solidFill>
                          <a:effectLst/>
                          <a:latin typeface="Open Sans Bold"/>
                          <a:ea typeface="+mn-ea"/>
                          <a:cs typeface="+mn-cs"/>
                        </a:rPr>
                        <a:t>2021 год</a:t>
                      </a:r>
                    </a:p>
                  </a:txBody>
                  <a:tcPr marL="39370" marR="39370" marT="64770" marB="64770" anchor="ctr"/>
                </a:tc>
                <a:tc>
                  <a:txBody>
                    <a:bodyPr/>
                    <a:lstStyle/>
                    <a:p>
                      <a:pPr algn="ctr">
                        <a:lnSpc>
                          <a:spcPct val="107000"/>
                        </a:lnSpc>
                        <a:spcAft>
                          <a:spcPts val="800"/>
                        </a:spcAft>
                      </a:pPr>
                      <a:r>
                        <a:rPr lang="ru-RU" sz="2400" i="0" kern="1200" dirty="0">
                          <a:solidFill>
                            <a:srgbClr val="3F45D7"/>
                          </a:solidFill>
                          <a:effectLst/>
                          <a:latin typeface="Open Sans Bold"/>
                          <a:ea typeface="+mn-ea"/>
                          <a:cs typeface="+mn-cs"/>
                        </a:rPr>
                        <a:t>2022 год</a:t>
                      </a:r>
                    </a:p>
                  </a:txBody>
                  <a:tcPr marL="39370" marR="39370" marT="64770" marB="64770" anchor="ctr"/>
                </a:tc>
                <a:tc>
                  <a:txBody>
                    <a:bodyPr/>
                    <a:lstStyle/>
                    <a:p>
                      <a:pPr algn="ctr">
                        <a:lnSpc>
                          <a:spcPct val="107000"/>
                        </a:lnSpc>
                        <a:spcAft>
                          <a:spcPts val="800"/>
                        </a:spcAft>
                      </a:pPr>
                      <a:r>
                        <a:rPr lang="ru-RU" sz="2400" i="0" kern="1200" dirty="0">
                          <a:solidFill>
                            <a:srgbClr val="3F45D7"/>
                          </a:solidFill>
                          <a:effectLst/>
                          <a:latin typeface="Open Sans Bold"/>
                          <a:ea typeface="+mn-ea"/>
                          <a:cs typeface="+mn-cs"/>
                        </a:rPr>
                        <a:t>2023 год</a:t>
                      </a:r>
                    </a:p>
                  </a:txBody>
                  <a:tcPr marL="39370" marR="39370" marT="64770" marB="64770" anchor="ctr"/>
                </a:tc>
                <a:extLst>
                  <a:ext uri="{0D108BD9-81ED-4DB2-BD59-A6C34878D82A}">
                    <a16:rowId xmlns:a16="http://schemas.microsoft.com/office/drawing/2014/main" val="799894808"/>
                  </a:ext>
                </a:extLst>
              </a:tr>
              <a:tr h="904024">
                <a:tc>
                  <a:txBody>
                    <a:bodyPr/>
                    <a:lstStyle/>
                    <a:p>
                      <a:pPr algn="ctr">
                        <a:lnSpc>
                          <a:spcPct val="107000"/>
                        </a:lnSpc>
                        <a:spcAft>
                          <a:spcPts val="800"/>
                        </a:spcAft>
                      </a:pPr>
                      <a:r>
                        <a:rPr lang="ru-RU" sz="2400" i="0" kern="1200" dirty="0">
                          <a:solidFill>
                            <a:srgbClr val="3F45D7"/>
                          </a:solidFill>
                          <a:effectLst/>
                          <a:latin typeface="Open Sans Bold"/>
                          <a:ea typeface="+mn-ea"/>
                          <a:cs typeface="+mn-cs"/>
                        </a:rPr>
                        <a:t>ОПС</a:t>
                      </a:r>
                    </a:p>
                  </a:txBody>
                  <a:tcPr marL="39370" marR="39370" marT="64770" marB="64770" anchor="ctr"/>
                </a:tc>
                <a:tc>
                  <a:txBody>
                    <a:bodyPr/>
                    <a:lstStyle/>
                    <a:p>
                      <a:pPr algn="ctr">
                        <a:lnSpc>
                          <a:spcPct val="107000"/>
                        </a:lnSpc>
                        <a:spcAft>
                          <a:spcPts val="800"/>
                        </a:spcAft>
                      </a:pPr>
                      <a:r>
                        <a:rPr lang="ru-RU" sz="2400" i="0" kern="1200" dirty="0">
                          <a:solidFill>
                            <a:srgbClr val="3F45D7"/>
                          </a:solidFill>
                          <a:effectLst/>
                          <a:latin typeface="Open Sans Bold"/>
                          <a:ea typeface="+mn-ea"/>
                          <a:cs typeface="+mn-cs"/>
                        </a:rPr>
                        <a:t>32 448 руб. </a:t>
                      </a:r>
                      <a:r>
                        <a:rPr lang="ru-RU" sz="2400" i="0" kern="1200" dirty="0">
                          <a:solidFill>
                            <a:schemeClr val="tx1"/>
                          </a:solidFill>
                          <a:effectLst/>
                          <a:latin typeface="Open Sans Bold"/>
                          <a:ea typeface="+mn-ea"/>
                          <a:cs typeface="+mn-cs"/>
                        </a:rPr>
                        <a:t>(равно платежу за 2020 год)</a:t>
                      </a:r>
                    </a:p>
                  </a:txBody>
                  <a:tcPr marL="39370" marR="39370" marT="64770" marB="64770" anchor="ctr"/>
                </a:tc>
                <a:tc>
                  <a:txBody>
                    <a:bodyPr/>
                    <a:lstStyle/>
                    <a:p>
                      <a:pPr algn="ctr">
                        <a:lnSpc>
                          <a:spcPct val="107000"/>
                        </a:lnSpc>
                        <a:spcAft>
                          <a:spcPts val="800"/>
                        </a:spcAft>
                      </a:pPr>
                      <a:r>
                        <a:rPr lang="ru-RU" sz="2400" i="0" kern="1200" dirty="0">
                          <a:solidFill>
                            <a:srgbClr val="3F45D7"/>
                          </a:solidFill>
                          <a:effectLst/>
                          <a:latin typeface="Open Sans Bold"/>
                          <a:ea typeface="+mn-ea"/>
                          <a:cs typeface="+mn-cs"/>
                        </a:rPr>
                        <a:t>34 445 руб.</a:t>
                      </a:r>
                    </a:p>
                    <a:p>
                      <a:pPr algn="ctr">
                        <a:lnSpc>
                          <a:spcPct val="107000"/>
                        </a:lnSpc>
                        <a:spcAft>
                          <a:spcPts val="800"/>
                        </a:spcAft>
                      </a:pPr>
                      <a:r>
                        <a:rPr lang="ru-RU" sz="2400" i="0" kern="1200" dirty="0">
                          <a:solidFill>
                            <a:schemeClr val="tx1"/>
                          </a:solidFill>
                          <a:effectLst/>
                          <a:latin typeface="Open Sans Bold"/>
                          <a:ea typeface="+mn-ea"/>
                          <a:cs typeface="+mn-cs"/>
                        </a:rPr>
                        <a:t>(повышение на 6,15% по сравнению с 2021 годом)</a:t>
                      </a:r>
                    </a:p>
                  </a:txBody>
                  <a:tcPr marL="39370" marR="39370" marT="64770" marB="64770" anchor="ctr"/>
                </a:tc>
                <a:tc>
                  <a:txBody>
                    <a:bodyPr/>
                    <a:lstStyle/>
                    <a:p>
                      <a:pPr algn="ctr">
                        <a:lnSpc>
                          <a:spcPct val="107000"/>
                        </a:lnSpc>
                        <a:spcAft>
                          <a:spcPts val="800"/>
                        </a:spcAft>
                      </a:pPr>
                      <a:r>
                        <a:rPr lang="ru-RU" sz="2400" i="0" kern="1200" dirty="0">
                          <a:solidFill>
                            <a:srgbClr val="3F45D7"/>
                          </a:solidFill>
                          <a:effectLst/>
                          <a:latin typeface="Open Sans Bold"/>
                          <a:ea typeface="+mn-ea"/>
                          <a:cs typeface="+mn-cs"/>
                        </a:rPr>
                        <a:t>36 723 руб.</a:t>
                      </a:r>
                    </a:p>
                    <a:p>
                      <a:pPr marL="0" algn="ctr" defTabSz="914400" rtl="0" eaLnBrk="1" latinLnBrk="0" hangingPunct="1">
                        <a:lnSpc>
                          <a:spcPct val="107000"/>
                        </a:lnSpc>
                        <a:spcAft>
                          <a:spcPts val="800"/>
                        </a:spcAft>
                      </a:pPr>
                      <a:r>
                        <a:rPr lang="ru-RU" sz="2400" i="0" kern="1200" dirty="0">
                          <a:solidFill>
                            <a:schemeClr val="tx1"/>
                          </a:solidFill>
                          <a:effectLst/>
                          <a:latin typeface="Open Sans Bold"/>
                          <a:ea typeface="+mn-ea"/>
                          <a:cs typeface="+mn-cs"/>
                        </a:rPr>
                        <a:t>(повышение на 6,6% по сравнению с 2022 годом)</a:t>
                      </a:r>
                    </a:p>
                  </a:txBody>
                  <a:tcPr marL="39370" marR="39370" marT="64770" marB="64770" anchor="ctr"/>
                </a:tc>
                <a:extLst>
                  <a:ext uri="{0D108BD9-81ED-4DB2-BD59-A6C34878D82A}">
                    <a16:rowId xmlns:a16="http://schemas.microsoft.com/office/drawing/2014/main" val="3970845490"/>
                  </a:ext>
                </a:extLst>
              </a:tr>
              <a:tr h="965746">
                <a:tc>
                  <a:txBody>
                    <a:bodyPr/>
                    <a:lstStyle/>
                    <a:p>
                      <a:pPr algn="ctr">
                        <a:lnSpc>
                          <a:spcPct val="107000"/>
                        </a:lnSpc>
                        <a:spcAft>
                          <a:spcPts val="800"/>
                        </a:spcAft>
                      </a:pPr>
                      <a:r>
                        <a:rPr lang="ru-RU" sz="2400" i="0" kern="1200" dirty="0">
                          <a:solidFill>
                            <a:srgbClr val="3F45D7"/>
                          </a:solidFill>
                          <a:effectLst/>
                          <a:latin typeface="Open Sans Bold"/>
                          <a:ea typeface="+mn-ea"/>
                          <a:cs typeface="+mn-cs"/>
                        </a:rPr>
                        <a:t>ОМС</a:t>
                      </a:r>
                    </a:p>
                  </a:txBody>
                  <a:tcPr marL="39370" marR="39370" marT="64770" marB="64770" anchor="ctr"/>
                </a:tc>
                <a:tc>
                  <a:txBody>
                    <a:bodyPr/>
                    <a:lstStyle/>
                    <a:p>
                      <a:pPr algn="ctr">
                        <a:lnSpc>
                          <a:spcPct val="107000"/>
                        </a:lnSpc>
                        <a:spcAft>
                          <a:spcPts val="800"/>
                        </a:spcAft>
                      </a:pPr>
                      <a:r>
                        <a:rPr lang="ru-RU" sz="2400" i="0" kern="1200" dirty="0">
                          <a:solidFill>
                            <a:srgbClr val="3F45D7"/>
                          </a:solidFill>
                          <a:effectLst/>
                          <a:latin typeface="Open Sans Bold"/>
                          <a:ea typeface="+mn-ea"/>
                          <a:cs typeface="+mn-cs"/>
                        </a:rPr>
                        <a:t>8 426 руб. </a:t>
                      </a:r>
                      <a:r>
                        <a:rPr lang="ru-RU" sz="2400" i="0" kern="1200" dirty="0">
                          <a:solidFill>
                            <a:schemeClr val="tx1"/>
                          </a:solidFill>
                          <a:effectLst/>
                          <a:latin typeface="Open Sans Bold"/>
                          <a:ea typeface="+mn-ea"/>
                          <a:cs typeface="+mn-cs"/>
                        </a:rPr>
                        <a:t>(равно платежу за 2020 год)</a:t>
                      </a:r>
                    </a:p>
                  </a:txBody>
                  <a:tcPr marL="39370" marR="39370" marT="64770" marB="64770" anchor="ctr"/>
                </a:tc>
                <a:tc>
                  <a:txBody>
                    <a:bodyPr/>
                    <a:lstStyle/>
                    <a:p>
                      <a:pPr algn="ctr">
                        <a:lnSpc>
                          <a:spcPct val="107000"/>
                        </a:lnSpc>
                        <a:spcAft>
                          <a:spcPts val="800"/>
                        </a:spcAft>
                      </a:pPr>
                      <a:r>
                        <a:rPr lang="ru-RU" sz="2400" i="0" kern="1200" dirty="0">
                          <a:solidFill>
                            <a:srgbClr val="3F45D7"/>
                          </a:solidFill>
                          <a:effectLst/>
                          <a:latin typeface="Open Sans Bold"/>
                          <a:ea typeface="+mn-ea"/>
                          <a:cs typeface="+mn-cs"/>
                        </a:rPr>
                        <a:t>8 766 руб.</a:t>
                      </a:r>
                    </a:p>
                    <a:p>
                      <a:pPr marL="0" algn="ctr" defTabSz="914400" rtl="0" eaLnBrk="1" latinLnBrk="0" hangingPunct="1">
                        <a:lnSpc>
                          <a:spcPct val="107000"/>
                        </a:lnSpc>
                        <a:spcAft>
                          <a:spcPts val="800"/>
                        </a:spcAft>
                      </a:pPr>
                      <a:r>
                        <a:rPr lang="ru-RU" sz="2400" i="0" kern="1200" dirty="0">
                          <a:solidFill>
                            <a:schemeClr val="tx1"/>
                          </a:solidFill>
                          <a:effectLst/>
                          <a:latin typeface="Open Sans Bold"/>
                          <a:ea typeface="+mn-ea"/>
                          <a:cs typeface="+mn-cs"/>
                        </a:rPr>
                        <a:t>(повышение на 4% по сравнению с 2021 годом)</a:t>
                      </a:r>
                    </a:p>
                  </a:txBody>
                  <a:tcPr marL="39370" marR="39370" marT="64770" marB="64770" anchor="ctr"/>
                </a:tc>
                <a:tc>
                  <a:txBody>
                    <a:bodyPr/>
                    <a:lstStyle/>
                    <a:p>
                      <a:pPr algn="ctr">
                        <a:lnSpc>
                          <a:spcPct val="107000"/>
                        </a:lnSpc>
                        <a:spcAft>
                          <a:spcPts val="800"/>
                        </a:spcAft>
                      </a:pPr>
                      <a:r>
                        <a:rPr lang="ru-RU" sz="2400" i="0" kern="1200" dirty="0">
                          <a:solidFill>
                            <a:srgbClr val="3F45D7"/>
                          </a:solidFill>
                          <a:effectLst/>
                          <a:latin typeface="Open Sans Bold"/>
                          <a:ea typeface="+mn-ea"/>
                          <a:cs typeface="+mn-cs"/>
                        </a:rPr>
                        <a:t>9 119 руб.</a:t>
                      </a:r>
                    </a:p>
                    <a:p>
                      <a:pPr marL="0" algn="ctr" defTabSz="914400" rtl="0" eaLnBrk="1" latinLnBrk="0" hangingPunct="1">
                        <a:lnSpc>
                          <a:spcPct val="107000"/>
                        </a:lnSpc>
                        <a:spcAft>
                          <a:spcPts val="800"/>
                        </a:spcAft>
                      </a:pPr>
                      <a:r>
                        <a:rPr lang="ru-RU" sz="2400" i="0" kern="1200" dirty="0">
                          <a:solidFill>
                            <a:schemeClr val="tx1"/>
                          </a:solidFill>
                          <a:effectLst/>
                          <a:latin typeface="Open Sans Bold"/>
                          <a:ea typeface="+mn-ea"/>
                          <a:cs typeface="+mn-cs"/>
                        </a:rPr>
                        <a:t>(повышение на 4% по сравнению с 2022 годом)</a:t>
                      </a:r>
                    </a:p>
                  </a:txBody>
                  <a:tcPr marL="39370" marR="39370" marT="64770" marB="64770" anchor="ctr"/>
                </a:tc>
                <a:extLst>
                  <a:ext uri="{0D108BD9-81ED-4DB2-BD59-A6C34878D82A}">
                    <a16:rowId xmlns:a16="http://schemas.microsoft.com/office/drawing/2014/main" val="2108800254"/>
                  </a:ext>
                </a:extLst>
              </a:tr>
            </a:tbl>
          </a:graphicData>
        </a:graphic>
      </p:graphicFrame>
      <p:sp>
        <p:nvSpPr>
          <p:cNvPr id="10" name="TextBox 9">
            <a:extLst>
              <a:ext uri="{FF2B5EF4-FFF2-40B4-BE49-F238E27FC236}">
                <a16:creationId xmlns:a16="http://schemas.microsoft.com/office/drawing/2014/main" id="{5C927AD6-47CE-407A-9EFC-24A82C64B69D}"/>
              </a:ext>
            </a:extLst>
          </p:cNvPr>
          <p:cNvSpPr txBox="1"/>
          <p:nvPr/>
        </p:nvSpPr>
        <p:spPr>
          <a:xfrm>
            <a:off x="1028700" y="6491837"/>
            <a:ext cx="16268700" cy="3755131"/>
          </a:xfrm>
          <a:prstGeom prst="rect">
            <a:avLst/>
          </a:prstGeom>
          <a:noFill/>
        </p:spPr>
        <p:txBody>
          <a:bodyPr wrap="square">
            <a:spAutoFit/>
          </a:bodyPr>
          <a:lstStyle/>
          <a:p>
            <a:pPr indent="342900" algn="just">
              <a:lnSpc>
                <a:spcPct val="107000"/>
              </a:lnSpc>
              <a:spcBef>
                <a:spcPts val="1200"/>
              </a:spcBef>
              <a:spcAft>
                <a:spcPts val="800"/>
              </a:spcAft>
            </a:pPr>
            <a:r>
              <a:rPr lang="ru-RU" sz="3200" dirty="0">
                <a:solidFill>
                  <a:srgbClr val="000000"/>
                </a:solidFill>
                <a:latin typeface="Open Sans Bold"/>
              </a:rPr>
              <a:t>Медицинские взносы предприниматель перечисляет за себя только в фиксированном размере. Что касается пенсионных взносов, то их размер зависит от дохода за год. Если он не выше 300 тыс. руб., то ИП перечисляет только фиксированный платеж. Если же доход больше, то к фиксированному платежу добавляют 1% от превышения. Однако общая сумма пенсионных взносов не может быть больше восьмикратного размера фиксированного платежа.</a:t>
            </a:r>
          </a:p>
        </p:txBody>
      </p:sp>
      <p:pic>
        <p:nvPicPr>
          <p:cNvPr id="7" name="Рисунок 6" descr="Скрепка">
            <a:extLst>
              <a:ext uri="{FF2B5EF4-FFF2-40B4-BE49-F238E27FC236}">
                <a16:creationId xmlns:a16="http://schemas.microsoft.com/office/drawing/2014/main" id="{4115FDEB-412C-454C-A53B-E236F7436E1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459200" y="2159968"/>
            <a:ext cx="838200" cy="914400"/>
          </a:xfrm>
          <a:prstGeom prst="rect">
            <a:avLst/>
          </a:prstGeom>
        </p:spPr>
      </p:pic>
      <p:pic>
        <p:nvPicPr>
          <p:cNvPr id="9" name="Рисунок 8">
            <a:extLst>
              <a:ext uri="{FF2B5EF4-FFF2-40B4-BE49-F238E27FC236}">
                <a16:creationId xmlns:a16="http://schemas.microsoft.com/office/drawing/2014/main" id="{C05B89CA-AF41-421C-8F0F-CF47D65C5985}"/>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11" name="TextBox 10">
            <a:extLst>
              <a:ext uri="{FF2B5EF4-FFF2-40B4-BE49-F238E27FC236}">
                <a16:creationId xmlns:a16="http://schemas.microsoft.com/office/drawing/2014/main" id="{49342E9D-9482-41A4-8A38-9996E51BE6FD}"/>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2" name="TextBox 11">
            <a:extLst>
              <a:ext uri="{FF2B5EF4-FFF2-40B4-BE49-F238E27FC236}">
                <a16:creationId xmlns:a16="http://schemas.microsoft.com/office/drawing/2014/main" id="{E2A2C12C-A9C6-4E77-9F41-1ADCA86BB8D9}"/>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3" name="Рисунок 12">
            <a:extLst>
              <a:ext uri="{FF2B5EF4-FFF2-40B4-BE49-F238E27FC236}">
                <a16:creationId xmlns:a16="http://schemas.microsoft.com/office/drawing/2014/main" id="{8FA9242C-504A-4306-B2A5-E1CBE7CB9C7A}"/>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38541740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4" name="Group 4"/>
          <p:cNvGrpSpPr/>
          <p:nvPr/>
        </p:nvGrpSpPr>
        <p:grpSpPr>
          <a:xfrm>
            <a:off x="1028700" y="-15574"/>
            <a:ext cx="3821076" cy="1494171"/>
            <a:chOff x="0" y="0"/>
            <a:chExt cx="5094768" cy="1992228"/>
          </a:xfrm>
        </p:grpSpPr>
        <p:pic>
          <p:nvPicPr>
            <p:cNvPr id="5" name="Picture 5"/>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6"/>
          <p:cNvSpPr txBox="1"/>
          <p:nvPr/>
        </p:nvSpPr>
        <p:spPr>
          <a:xfrm>
            <a:off x="1028700" y="3924300"/>
            <a:ext cx="11620500" cy="2744341"/>
          </a:xfrm>
          <a:prstGeom prst="rect">
            <a:avLst/>
          </a:prstGeom>
        </p:spPr>
        <p:txBody>
          <a:bodyPr wrap="square" lIns="0" tIns="0" rIns="0" bIns="0" rtlCol="0" anchor="t">
            <a:spAutoFit/>
          </a:bodyPr>
          <a:lstStyle/>
          <a:p>
            <a:pPr algn="l">
              <a:lnSpc>
                <a:spcPts val="10656"/>
              </a:lnSpc>
            </a:pPr>
            <a:r>
              <a:rPr lang="ru-RU" sz="9600" dirty="0">
                <a:solidFill>
                  <a:srgbClr val="3F45D7"/>
                </a:solidFill>
                <a:latin typeface="Open Sans Bold"/>
              </a:rPr>
              <a:t>ОНЛАЙН-КАССЫ И МАРКИРОВКА</a:t>
            </a:r>
            <a:endParaRPr lang="en-US" sz="9600" dirty="0">
              <a:solidFill>
                <a:srgbClr val="3F45D7"/>
              </a:solidFill>
              <a:latin typeface="Open Sans Bold"/>
            </a:endParaRPr>
          </a:p>
        </p:txBody>
      </p:sp>
    </p:spTree>
    <p:extLst>
      <p:ext uri="{BB962C8B-B14F-4D97-AF65-F5344CB8AC3E}">
        <p14:creationId xmlns:p14="http://schemas.microsoft.com/office/powerpoint/2010/main" val="41308299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866900"/>
            <a:ext cx="16344900" cy="5128392"/>
          </a:xfrm>
          <a:prstGeom prst="rect">
            <a:avLst/>
          </a:prstGeom>
          <a:noFill/>
        </p:spPr>
        <p:txBody>
          <a:bodyPr wrap="square">
            <a:spAutoFit/>
          </a:bodyPr>
          <a:lstStyle/>
          <a:p>
            <a:pPr algn="just">
              <a:lnSpc>
                <a:spcPct val="107000"/>
              </a:lnSpc>
            </a:pPr>
            <a:r>
              <a:rPr lang="ru-RU" sz="4400" dirty="0">
                <a:solidFill>
                  <a:srgbClr val="3F45D7"/>
                </a:solidFill>
                <a:latin typeface="Open Sans Bold"/>
              </a:rPr>
              <a:t>С 1 января 2021 года запретят торговать одеждой без маркировки</a:t>
            </a:r>
          </a:p>
          <a:p>
            <a:pPr algn="just">
              <a:lnSpc>
                <a:spcPct val="107000"/>
              </a:lnSpc>
            </a:pPr>
            <a:r>
              <a:rPr lang="ru-RU" sz="4400" i="1" dirty="0">
                <a:solidFill>
                  <a:srgbClr val="3F45D7"/>
                </a:solidFill>
                <a:effectLst>
                  <a:outerShdw blurRad="38100" dist="38100" dir="2700000" algn="tl">
                    <a:srgbClr val="000000">
                      <a:alpha val="43137"/>
                    </a:srgbClr>
                  </a:outerShdw>
                </a:effectLst>
                <a:latin typeface="Open Sans Bold"/>
              </a:rPr>
              <a:t>Постановление Правительства РФ от 31.12.2019 N 1956</a:t>
            </a:r>
          </a:p>
          <a:p>
            <a:pPr algn="just">
              <a:lnSpc>
                <a:spcPct val="107000"/>
              </a:lnSpc>
            </a:pPr>
            <a:r>
              <a:rPr lang="ru-RU" sz="4400" dirty="0">
                <a:solidFill>
                  <a:srgbClr val="000000"/>
                </a:solidFill>
                <a:latin typeface="Open Sans Bold"/>
              </a:rPr>
              <a:t>Запрет на продажу коснется немаркированных товаров легкой промышленности: одежды, постельного и кухонного белья. Промаркировать имеющиеся остатки можно в течение января.</a:t>
            </a:r>
          </a:p>
        </p:txBody>
      </p:sp>
      <p:pic>
        <p:nvPicPr>
          <p:cNvPr id="7" name="Рисунок 6" descr="Рубашка">
            <a:extLst>
              <a:ext uri="{FF2B5EF4-FFF2-40B4-BE49-F238E27FC236}">
                <a16:creationId xmlns:a16="http://schemas.microsoft.com/office/drawing/2014/main" id="{CD6FED67-43A3-4B26-B828-B7A6A47300F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459200" y="2476500"/>
            <a:ext cx="914400" cy="914400"/>
          </a:xfrm>
          <a:prstGeom prst="rect">
            <a:avLst/>
          </a:prstGeom>
        </p:spPr>
      </p:pic>
      <p:pic>
        <p:nvPicPr>
          <p:cNvPr id="8" name="Рисунок 7">
            <a:extLst>
              <a:ext uri="{FF2B5EF4-FFF2-40B4-BE49-F238E27FC236}">
                <a16:creationId xmlns:a16="http://schemas.microsoft.com/office/drawing/2014/main" id="{7B2E9117-41F1-43E1-B4CD-3CEDA506C4EE}"/>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6E96BEE7-5B84-4854-B077-9766F0C94DC2}"/>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13C5914D-A5AC-4957-BAC5-F0F6C4804730}"/>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F5A6E379-4962-4228-9F01-947720502406}"/>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11019754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866900"/>
            <a:ext cx="16344900" cy="6577378"/>
          </a:xfrm>
          <a:prstGeom prst="rect">
            <a:avLst/>
          </a:prstGeom>
          <a:noFill/>
        </p:spPr>
        <p:txBody>
          <a:bodyPr wrap="square">
            <a:spAutoFit/>
          </a:bodyPr>
          <a:lstStyle/>
          <a:p>
            <a:pPr algn="just">
              <a:lnSpc>
                <a:spcPct val="107000"/>
              </a:lnSpc>
            </a:pPr>
            <a:r>
              <a:rPr lang="ru-RU" sz="4400" dirty="0">
                <a:solidFill>
                  <a:srgbClr val="3F45D7"/>
                </a:solidFill>
                <a:latin typeface="Open Sans Bold"/>
              </a:rPr>
              <a:t>С 1 февраля 2021 года ИП должны детализировать чеки</a:t>
            </a:r>
          </a:p>
          <a:p>
            <a:pPr algn="just">
              <a:lnSpc>
                <a:spcPct val="107000"/>
              </a:lnSpc>
            </a:pPr>
            <a:r>
              <a:rPr lang="ru-RU" sz="4400" i="1" dirty="0">
                <a:solidFill>
                  <a:srgbClr val="3F45D7"/>
                </a:solidFill>
                <a:effectLst>
                  <a:outerShdw blurRad="38100" dist="38100" dir="2700000" algn="tl">
                    <a:srgbClr val="000000">
                      <a:alpha val="43137"/>
                    </a:srgbClr>
                  </a:outerShdw>
                </a:effectLst>
                <a:latin typeface="Open Sans Bold"/>
              </a:rPr>
              <a:t>Приказ ФНС России от 21.03.2017 N ММВ-7-20/229@</a:t>
            </a:r>
          </a:p>
          <a:p>
            <a:pPr algn="just">
              <a:lnSpc>
                <a:spcPct val="107000"/>
              </a:lnSpc>
            </a:pPr>
            <a:r>
              <a:rPr lang="ru-RU" sz="4400" dirty="0">
                <a:solidFill>
                  <a:srgbClr val="000000"/>
                </a:solidFill>
                <a:latin typeface="Open Sans Bold"/>
              </a:rPr>
              <a:t>Сейчас некоторые ИП могут оформлять чек упрощенно. Многие не указывают наименования, а просто пишут "Товар" и общую сумму.</a:t>
            </a:r>
          </a:p>
          <a:p>
            <a:pPr algn="just">
              <a:lnSpc>
                <a:spcPct val="107000"/>
              </a:lnSpc>
            </a:pPr>
            <a:r>
              <a:rPr lang="ru-RU" sz="4400" dirty="0">
                <a:solidFill>
                  <a:srgbClr val="000000"/>
                </a:solidFill>
                <a:latin typeface="Open Sans Bold"/>
              </a:rPr>
              <a:t>С 1 февраля послабление будет отменено. Если продолжить принимать к учету такие чеки, могут возникнуть сложности с обоснованием затрат.</a:t>
            </a:r>
          </a:p>
        </p:txBody>
      </p:sp>
      <p:pic>
        <p:nvPicPr>
          <p:cNvPr id="7" name="Рисунок 6" descr="Кассовый аппарат">
            <a:extLst>
              <a:ext uri="{FF2B5EF4-FFF2-40B4-BE49-F238E27FC236}">
                <a16:creationId xmlns:a16="http://schemas.microsoft.com/office/drawing/2014/main" id="{D0664999-74A4-4804-9AA4-7A0F4B0E6D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056591" y="2417285"/>
            <a:ext cx="1317009" cy="1314166"/>
          </a:xfrm>
          <a:prstGeom prst="rect">
            <a:avLst/>
          </a:prstGeom>
        </p:spPr>
      </p:pic>
      <p:pic>
        <p:nvPicPr>
          <p:cNvPr id="8" name="Рисунок 7">
            <a:extLst>
              <a:ext uri="{FF2B5EF4-FFF2-40B4-BE49-F238E27FC236}">
                <a16:creationId xmlns:a16="http://schemas.microsoft.com/office/drawing/2014/main" id="{C80DCEE8-F093-48A9-82DB-E00800AB737D}"/>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39A82D93-113E-4EC8-94EB-7C11A22082B4}"/>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A46ABBA5-9792-4EB9-BD05-962864D3C52F}"/>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43B7B410-E3B2-4C20-9BED-98FE35242F71}"/>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12927730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866900"/>
            <a:ext cx="16344900" cy="4403898"/>
          </a:xfrm>
          <a:prstGeom prst="rect">
            <a:avLst/>
          </a:prstGeom>
          <a:noFill/>
        </p:spPr>
        <p:txBody>
          <a:bodyPr wrap="square">
            <a:spAutoFit/>
          </a:bodyPr>
          <a:lstStyle/>
          <a:p>
            <a:pPr algn="just">
              <a:lnSpc>
                <a:spcPct val="107000"/>
              </a:lnSpc>
            </a:pPr>
            <a:r>
              <a:rPr lang="ru-RU" sz="4400" dirty="0">
                <a:solidFill>
                  <a:srgbClr val="3F45D7"/>
                </a:solidFill>
                <a:latin typeface="Open Sans Bold"/>
              </a:rPr>
              <a:t>Не позднее 28 февраля 2021 года продавцам нужно промаркировать имеющиеся запасы шин</a:t>
            </a:r>
          </a:p>
          <a:p>
            <a:pPr algn="just">
              <a:lnSpc>
                <a:spcPct val="107000"/>
              </a:lnSpc>
            </a:pPr>
            <a:r>
              <a:rPr lang="ru-RU" sz="4400" i="1" dirty="0">
                <a:solidFill>
                  <a:srgbClr val="3F45D7"/>
                </a:solidFill>
                <a:effectLst>
                  <a:outerShdw blurRad="38100" dist="38100" dir="2700000" algn="tl">
                    <a:srgbClr val="000000">
                      <a:alpha val="43137"/>
                    </a:srgbClr>
                  </a:outerShdw>
                </a:effectLst>
                <a:latin typeface="Open Sans Bold"/>
              </a:rPr>
              <a:t>Постановление Правительства РФ от 31.12.2019 N 1958</a:t>
            </a:r>
          </a:p>
          <a:p>
            <a:pPr algn="just">
              <a:lnSpc>
                <a:spcPct val="107000"/>
              </a:lnSpc>
            </a:pPr>
            <a:r>
              <a:rPr lang="ru-RU" sz="4400" dirty="0">
                <a:solidFill>
                  <a:srgbClr val="000000"/>
                </a:solidFill>
                <a:latin typeface="Open Sans Bold"/>
              </a:rPr>
              <a:t>С 15 декабря нельзя продавать немаркированные шины. На маркировку запасов дали дополнительное время - до 1 марта.</a:t>
            </a:r>
          </a:p>
        </p:txBody>
      </p:sp>
      <p:pic>
        <p:nvPicPr>
          <p:cNvPr id="7" name="Рисунок 6" descr="Штрихкод">
            <a:extLst>
              <a:ext uri="{FF2B5EF4-FFF2-40B4-BE49-F238E27FC236}">
                <a16:creationId xmlns:a16="http://schemas.microsoft.com/office/drawing/2014/main" id="{71090EBF-9089-47CD-A079-A00EF64C96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230600" y="2400300"/>
            <a:ext cx="1143000" cy="1143000"/>
          </a:xfrm>
          <a:prstGeom prst="rect">
            <a:avLst/>
          </a:prstGeom>
        </p:spPr>
      </p:pic>
      <p:pic>
        <p:nvPicPr>
          <p:cNvPr id="8" name="Рисунок 7">
            <a:extLst>
              <a:ext uri="{FF2B5EF4-FFF2-40B4-BE49-F238E27FC236}">
                <a16:creationId xmlns:a16="http://schemas.microsoft.com/office/drawing/2014/main" id="{FB462A53-EAB9-40D9-AEC2-0BEEC2A1548F}"/>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0AD1E563-85DC-4F16-BF11-D53630578F5D}"/>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E0447EEF-9D85-4AAC-84EC-C750D089F466}"/>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19CDD22E-6FD5-4871-8E6E-F75B098035F5}"/>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34825742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91001"/>
            <a:ext cx="16344900" cy="8362354"/>
          </a:xfrm>
          <a:prstGeom prst="rect">
            <a:avLst/>
          </a:prstGeom>
          <a:noFill/>
        </p:spPr>
        <p:txBody>
          <a:bodyPr wrap="square">
            <a:spAutoFit/>
          </a:bodyPr>
          <a:lstStyle/>
          <a:p>
            <a:pPr algn="just">
              <a:lnSpc>
                <a:spcPct val="107000"/>
              </a:lnSpc>
            </a:pPr>
            <a:r>
              <a:rPr lang="ru-RU" sz="3600" dirty="0">
                <a:solidFill>
                  <a:srgbClr val="3F45D7"/>
                </a:solidFill>
                <a:latin typeface="Open Sans Bold"/>
              </a:rPr>
              <a:t>С 1 апреля 2021 года запретят продажу немаркированных импортных комплектов и наборов, в которые входят фототовары или духи</a:t>
            </a:r>
          </a:p>
          <a:p>
            <a:pPr algn="just">
              <a:lnSpc>
                <a:spcPct val="107000"/>
              </a:lnSpc>
            </a:pPr>
            <a:r>
              <a:rPr lang="ru-RU" sz="3600" i="1" dirty="0">
                <a:solidFill>
                  <a:srgbClr val="3F45D7"/>
                </a:solidFill>
                <a:effectLst>
                  <a:outerShdw blurRad="38100" dist="38100" dir="2700000" algn="tl">
                    <a:srgbClr val="000000">
                      <a:alpha val="43137"/>
                    </a:srgbClr>
                  </a:outerShdw>
                </a:effectLst>
                <a:latin typeface="Open Sans Bold"/>
              </a:rPr>
              <a:t>Постановление Правительства РФ от 07.11.2020 N 1795</a:t>
            </a:r>
          </a:p>
          <a:p>
            <a:pPr algn="just">
              <a:lnSpc>
                <a:spcPct val="107000"/>
              </a:lnSpc>
            </a:pPr>
            <a:r>
              <a:rPr lang="ru-RU" sz="3600" dirty="0">
                <a:solidFill>
                  <a:srgbClr val="000000"/>
                </a:solidFill>
                <a:latin typeface="Open Sans Bold"/>
              </a:rPr>
              <a:t>До 1 апреля участники оборота вправе:</a:t>
            </a:r>
          </a:p>
          <a:p>
            <a:pPr algn="just">
              <a:lnSpc>
                <a:spcPct val="107000"/>
              </a:lnSpc>
            </a:pPr>
            <a:r>
              <a:rPr lang="ru-RU" sz="3600" dirty="0">
                <a:solidFill>
                  <a:srgbClr val="000000"/>
                </a:solidFill>
                <a:latin typeface="Open Sans Bold"/>
              </a:rPr>
              <a:t>- ввозить наборы и комплекты товаров, в состав которых входят фототовары или парфюм, без маркировки;</a:t>
            </a:r>
          </a:p>
          <a:p>
            <a:pPr algn="just">
              <a:lnSpc>
                <a:spcPct val="107000"/>
              </a:lnSpc>
            </a:pPr>
            <a:r>
              <a:rPr lang="ru-RU" sz="3600" dirty="0">
                <a:solidFill>
                  <a:srgbClr val="000000"/>
                </a:solidFill>
                <a:latin typeface="Open Sans Bold"/>
              </a:rPr>
              <a:t>- реализовывать в России ввезенные наборы и комплекты без маркировки;</a:t>
            </a:r>
          </a:p>
          <a:p>
            <a:pPr algn="just">
              <a:lnSpc>
                <a:spcPct val="107000"/>
              </a:lnSpc>
            </a:pPr>
            <a:r>
              <a:rPr lang="ru-RU" sz="3600" dirty="0">
                <a:solidFill>
                  <a:srgbClr val="000000"/>
                </a:solidFill>
                <a:latin typeface="Open Sans Bold"/>
              </a:rPr>
              <a:t>- не вносить в систему маркировки сведения об операциях с этими наборами и комплектами.</a:t>
            </a:r>
          </a:p>
          <a:p>
            <a:pPr algn="just">
              <a:lnSpc>
                <a:spcPct val="107000"/>
              </a:lnSpc>
            </a:pPr>
            <a:r>
              <a:rPr lang="ru-RU" sz="3600" dirty="0">
                <a:solidFill>
                  <a:srgbClr val="000000"/>
                </a:solidFill>
                <a:latin typeface="Open Sans Bold"/>
              </a:rPr>
              <a:t>Правила касаются наборов и комплектов, которые ввозятся в Россию или продаются внутри страны после ввоза. Если набор или комплект сформирован в России, его нужно промаркировать.</a:t>
            </a:r>
          </a:p>
        </p:txBody>
      </p:sp>
      <p:pic>
        <p:nvPicPr>
          <p:cNvPr id="7" name="Рисунок 6" descr="Камера">
            <a:extLst>
              <a:ext uri="{FF2B5EF4-FFF2-40B4-BE49-F238E27FC236}">
                <a16:creationId xmlns:a16="http://schemas.microsoft.com/office/drawing/2014/main" id="{C6B1D1BC-F45F-4C19-89D5-DE48026A9D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925800" y="2705099"/>
            <a:ext cx="1448937" cy="1448937"/>
          </a:xfrm>
          <a:prstGeom prst="rect">
            <a:avLst/>
          </a:prstGeom>
        </p:spPr>
      </p:pic>
      <p:pic>
        <p:nvPicPr>
          <p:cNvPr id="8" name="Рисунок 7">
            <a:extLst>
              <a:ext uri="{FF2B5EF4-FFF2-40B4-BE49-F238E27FC236}">
                <a16:creationId xmlns:a16="http://schemas.microsoft.com/office/drawing/2014/main" id="{A44123E2-E9B4-4D3A-9D00-BF135B36B51E}"/>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0F359255-D12C-4E0D-81D3-61D6C4C8012D}"/>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917CD1DA-906E-4F37-B4D7-3F1C0F838E55}"/>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F41D7CB5-EB02-47A8-B4AF-46055C0955D7}"/>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1398976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suz="http://schemas.microsoft.com/office/powerpoint/2016/summaryzoom" Requires="psuz">
          <p:graphicFrame>
            <p:nvGraphicFramePr>
              <p:cNvPr id="5" name="Интерактивное оглавление 4">
                <a:extLst>
                  <a:ext uri="{FF2B5EF4-FFF2-40B4-BE49-F238E27FC236}">
                    <a16:creationId xmlns:a16="http://schemas.microsoft.com/office/drawing/2014/main" id="{D232E25C-304E-45CD-962F-1F1B9C033100}"/>
                  </a:ext>
                </a:extLst>
              </p:cNvPr>
              <p:cNvGraphicFramePr>
                <a:graphicFrameLocks noChangeAspect="1"/>
              </p:cNvGraphicFramePr>
              <p:nvPr>
                <p:extLst>
                  <p:ext uri="{D42A27DB-BD31-4B8C-83A1-F6EECF244321}">
                    <p14:modId xmlns:p14="http://schemas.microsoft.com/office/powerpoint/2010/main" val="4289860086"/>
                  </p:ext>
                </p:extLst>
              </p:nvPr>
            </p:nvGraphicFramePr>
            <p:xfrm>
              <a:off x="1104900" y="1600200"/>
              <a:ext cx="16078200" cy="8686800"/>
            </p:xfrm>
            <a:graphic>
              <a:graphicData uri="http://schemas.microsoft.com/office/powerpoint/2016/summaryzoom">
                <psuz:summaryZm>
                  <psuz:summaryZmObj sectionId="{501B85C4-2DC8-40A9-8750-7DDE746A2086}" scaleFactorX="99702">
                    <psuz:zmPr id="{5CC2A68E-8E41-4D52-875C-CB3897CB5B57}" imageType="cover" transitionDur="1000">
                      <p166:blipFill xmlns:p166="http://schemas.microsoft.com/office/powerpoint/2016/6/main">
                        <a:blip r:embed="rId2" cstate="print">
                          <a:extLst>
                            <a:ext uri="{28A0092B-C50C-407E-A947-70E740481C1C}">
                              <a14:useLocalDpi xmlns:a14="http://schemas.microsoft.com/office/drawing/2010/main" val="0"/>
                            </a:ext>
                          </a:extLst>
                        </a:blip>
                        <a:stretch>
                          <a:fillRect/>
                        </a:stretch>
                      </p166:blipFill>
                      <p166:spPr xmlns:p166="http://schemas.microsoft.com/office/powerpoint/2016/6/main">
                        <a:xfrm>
                          <a:off x="630217" y="1539764"/>
                          <a:ext cx="4809086" cy="2713196"/>
                        </a:xfrm>
                        <a:prstGeom prst="rect">
                          <a:avLst/>
                        </a:prstGeom>
                        <a:ln w="3175">
                          <a:solidFill>
                            <a:prstClr val="ltGray"/>
                          </a:solidFill>
                        </a:ln>
                      </p166:spPr>
                    </psuz:zmPr>
                  </psuz:summaryZmObj>
                  <psuz:summaryZmObj sectionId="{76DBF3EB-C1E1-4D0A-8695-2CD0984B2543}" scaleFactorX="99851">
                    <psuz:zmPr id="{6C493CD1-AAA1-41DA-875B-C11F4F722029}" imageType="cover" transitionDur="1000">
                      <p166:blipFill xmlns:p166="http://schemas.microsoft.com/office/powerpoint/2016/6/main">
                        <a:blip r:embed="rId3" cstate="print">
                          <a:extLst>
                            <a:ext uri="{28A0092B-C50C-407E-A947-70E740481C1C}">
                              <a14:useLocalDpi xmlns:a14="http://schemas.microsoft.com/office/drawing/2010/main" val="0"/>
                            </a:ext>
                          </a:extLst>
                        </a:blip>
                        <a:stretch>
                          <a:fillRect/>
                        </a:stretch>
                      </p166:blipFill>
                      <p166:spPr xmlns:p166="http://schemas.microsoft.com/office/powerpoint/2016/6/main">
                        <a:xfrm>
                          <a:off x="5630964" y="1539764"/>
                          <a:ext cx="4816273" cy="2713196"/>
                        </a:xfrm>
                        <a:prstGeom prst="rect">
                          <a:avLst/>
                        </a:prstGeom>
                        <a:ln w="3175">
                          <a:solidFill>
                            <a:prstClr val="ltGray"/>
                          </a:solidFill>
                        </a:ln>
                      </p166:spPr>
                    </psuz:zmPr>
                  </psuz:summaryZmObj>
                  <psuz:summaryZmObj sectionId="{7E9F85B5-85A3-4C44-8C09-42B1DE3DFC30}" scaleFactorX="99702">
                    <psuz:zmPr id="{6FACAC89-5C2F-49B4-91C3-776FC9F49450}" imageType="cover" transitionDur="1000">
                      <p166:blipFill xmlns:p166="http://schemas.microsoft.com/office/powerpoint/2016/6/main">
                        <a:blip r:embed="rId4" cstate="print">
                          <a:extLst>
                            <a:ext uri="{28A0092B-C50C-407E-A947-70E740481C1C}">
                              <a14:useLocalDpi xmlns:a14="http://schemas.microsoft.com/office/drawing/2010/main" val="0"/>
                            </a:ext>
                          </a:extLst>
                        </a:blip>
                        <a:stretch>
                          <a:fillRect/>
                        </a:stretch>
                      </p166:blipFill>
                      <p166:spPr xmlns:p166="http://schemas.microsoft.com/office/powerpoint/2016/6/main">
                        <a:xfrm>
                          <a:off x="10638897" y="1539764"/>
                          <a:ext cx="4809086" cy="2713196"/>
                        </a:xfrm>
                        <a:prstGeom prst="rect">
                          <a:avLst/>
                        </a:prstGeom>
                        <a:ln w="3175">
                          <a:solidFill>
                            <a:prstClr val="ltGray"/>
                          </a:solidFill>
                        </a:ln>
                      </p166:spPr>
                    </psuz:zmPr>
                  </psuz:summaryZmObj>
                  <psuz:summaryZmObj sectionId="{EFF859F3-537F-43B0-AD0B-F195BBC329E7}" scaleFactorX="99818">
                    <psuz:zmPr id="{34849B9B-A505-4165-9969-E2EBE2457786}" imageType="cover" transitionDur="1000">
                      <p166:blipFill xmlns:p166="http://schemas.microsoft.com/office/powerpoint/2016/6/main">
                        <a:blip r:embed="rId5" cstate="print">
                          <a:extLst>
                            <a:ext uri="{28A0092B-C50C-407E-A947-70E740481C1C}">
                              <a14:useLocalDpi xmlns:a14="http://schemas.microsoft.com/office/drawing/2010/main" val="0"/>
                            </a:ext>
                          </a:extLst>
                        </a:blip>
                        <a:stretch>
                          <a:fillRect/>
                        </a:stretch>
                      </p166:blipFill>
                      <p166:spPr xmlns:p166="http://schemas.microsoft.com/office/powerpoint/2016/6/main">
                        <a:xfrm>
                          <a:off x="627420" y="4433840"/>
                          <a:ext cx="4814681" cy="2713196"/>
                        </a:xfrm>
                        <a:prstGeom prst="rect">
                          <a:avLst/>
                        </a:prstGeom>
                        <a:ln w="3175">
                          <a:solidFill>
                            <a:prstClr val="ltGray"/>
                          </a:solidFill>
                        </a:ln>
                      </p166:spPr>
                    </psuz:zmPr>
                  </psuz:summaryZmObj>
                  <psuz:summaryZmObj sectionId="{C88AD579-DA60-416A-9CC3-B3752E9D2E06}" scaleFactorY="99884">
                    <psuz:zmPr id="{E21C6FDC-2EB7-48DA-8995-90648659F334}" imageType="cover" transitionDur="1000">
                      <p166:blipFill xmlns:p166="http://schemas.microsoft.com/office/powerpoint/2016/6/main">
                        <a:blip r:embed="rId6" cstate="print">
                          <a:extLst>
                            <a:ext uri="{28A0092B-C50C-407E-A947-70E740481C1C}">
                              <a14:useLocalDpi xmlns:a14="http://schemas.microsoft.com/office/drawing/2010/main" val="0"/>
                            </a:ext>
                          </a:extLst>
                        </a:blip>
                        <a:stretch>
                          <a:fillRect/>
                        </a:stretch>
                      </p166:blipFill>
                      <p166:spPr xmlns:p166="http://schemas.microsoft.com/office/powerpoint/2016/6/main">
                        <a:xfrm>
                          <a:off x="5627370" y="4435414"/>
                          <a:ext cx="4823460" cy="2710048"/>
                        </a:xfrm>
                        <a:prstGeom prst="rect">
                          <a:avLst/>
                        </a:prstGeom>
                        <a:ln w="3175">
                          <a:solidFill>
                            <a:prstClr val="ltGray"/>
                          </a:solidFill>
                        </a:ln>
                      </p166:spPr>
                    </psuz:zmPr>
                  </psuz:summaryZmObj>
                  <psuz:summaryZmObj sectionId="{D26EAFD1-77F0-4EE3-B1AE-C7863ED74AD7}" scaleFactorY="99884">
                    <psuz:zmPr id="{52C34479-CC79-4316-A695-364C2BE4DC51}" imageType="cover" transitionDur="1000">
                      <p166:blipFill xmlns:p166="http://schemas.microsoft.com/office/powerpoint/2016/6/main">
                        <a:blip r:embed="rId7" cstate="print">
                          <a:extLst>
                            <a:ext uri="{28A0092B-C50C-407E-A947-70E740481C1C}">
                              <a14:useLocalDpi xmlns:a14="http://schemas.microsoft.com/office/drawing/2010/main" val="0"/>
                            </a:ext>
                          </a:extLst>
                        </a:blip>
                        <a:stretch>
                          <a:fillRect/>
                        </a:stretch>
                      </p166:blipFill>
                      <p166:spPr xmlns:p166="http://schemas.microsoft.com/office/powerpoint/2016/6/main">
                        <a:xfrm>
                          <a:off x="10631710" y="4435414"/>
                          <a:ext cx="4823460" cy="2710048"/>
                        </a:xfrm>
                        <a:prstGeom prst="rect">
                          <a:avLst/>
                        </a:prstGeom>
                        <a:ln w="3175">
                          <a:solidFill>
                            <a:prstClr val="ltGray"/>
                          </a:solidFill>
                        </a:ln>
                      </p166:spPr>
                    </psuz:zmPr>
                  </psuz:summaryZmObj>
                  <psuz:gridLayout/>
                </psuz:summaryZm>
              </a:graphicData>
            </a:graphic>
          </p:graphicFrame>
        </mc:Choice>
        <mc:Fallback>
          <p:grpSp>
            <p:nvGrpSpPr>
              <p:cNvPr id="5" name="Интерактивное оглавление 4">
                <a:extLst>
                  <a:ext uri="{FF2B5EF4-FFF2-40B4-BE49-F238E27FC236}">
                    <a16:creationId xmlns:a16="http://schemas.microsoft.com/office/drawing/2014/main" id="{D232E25C-304E-45CD-962F-1F1B9C033100}"/>
                  </a:ext>
                </a:extLst>
              </p:cNvPr>
              <p:cNvGrpSpPr>
                <a:grpSpLocks noGrp="1" noUngrp="1" noRot="1" noChangeAspect="1" noMove="1" noResize="1"/>
              </p:cNvGrpSpPr>
              <p:nvPr/>
            </p:nvGrpSpPr>
            <p:grpSpPr>
              <a:xfrm>
                <a:off x="1104900" y="1600200"/>
                <a:ext cx="16078200" cy="8686800"/>
                <a:chOff x="1104900" y="1600200"/>
                <a:chExt cx="16078200" cy="8686800"/>
              </a:xfrm>
            </p:grpSpPr>
            <p:pic>
              <p:nvPicPr>
                <p:cNvPr id="2" name="Рисунок 2">
                  <a:hlinkClick r:id="rId8" action="ppaction://hlinksldjump"/>
                </p:cNvPr>
                <p:cNvPicPr>
                  <a:picLocks noSelect="1" noRot="1" noChangeAspect="1" noMove="1" noResize="1" noEditPoints="1" noAdjustHandles="1" noChangeArrowheads="1" noChangeShapeType="1"/>
                </p:cNvPicPr>
                <p:nvPr/>
              </p:nvPicPr>
              <p:blipFill>
                <a:blip r:embed="rId2" cstate="print">
                  <a:extLst>
                    <a:ext uri="{28A0092B-C50C-407E-A947-70E740481C1C}">
                      <a14:useLocalDpi xmlns:a14="http://schemas.microsoft.com/office/drawing/2010/main" val="0"/>
                    </a:ext>
                  </a:extLst>
                </a:blip>
                <a:stretch>
                  <a:fillRect/>
                </a:stretch>
              </p:blipFill>
              <p:spPr>
                <a:xfrm>
                  <a:off x="1735117" y="3139964"/>
                  <a:ext cx="4809086" cy="2713196"/>
                </a:xfrm>
                <a:prstGeom prst="rect">
                  <a:avLst/>
                </a:prstGeom>
                <a:ln w="3175">
                  <a:solidFill>
                    <a:prstClr val="ltGray"/>
                  </a:solidFill>
                </a:ln>
              </p:spPr>
            </p:pic>
            <p:pic>
              <p:nvPicPr>
                <p:cNvPr id="3" name="Рисунок 3">
                  <a:hlinkClick r:id="rId9" action="ppaction://hlinksldjump"/>
                </p:cNvPr>
                <p:cNvPicPr>
                  <a:picLocks noSelect="1" noRot="1" noChangeAspect="1" noMove="1" noResize="1" noEditPoints="1" noAdjustHandles="1" noChangeArrowheads="1" noChangeShapeType="1"/>
                </p:cNvPicPr>
                <p:nvPr/>
              </p:nvPicPr>
              <p:blipFill>
                <a:blip r:embed="rId3" cstate="print">
                  <a:extLst>
                    <a:ext uri="{28A0092B-C50C-407E-A947-70E740481C1C}">
                      <a14:useLocalDpi xmlns:a14="http://schemas.microsoft.com/office/drawing/2010/main" val="0"/>
                    </a:ext>
                  </a:extLst>
                </a:blip>
                <a:stretch>
                  <a:fillRect/>
                </a:stretch>
              </p:blipFill>
              <p:spPr>
                <a:xfrm>
                  <a:off x="6735864" y="3139964"/>
                  <a:ext cx="4816273" cy="2713196"/>
                </a:xfrm>
                <a:prstGeom prst="rect">
                  <a:avLst/>
                </a:prstGeom>
                <a:ln w="3175">
                  <a:solidFill>
                    <a:prstClr val="ltGray"/>
                  </a:solidFill>
                </a:ln>
              </p:spPr>
            </p:pic>
            <p:pic>
              <p:nvPicPr>
                <p:cNvPr id="4" name="Рисунок 4">
                  <a:hlinkClick r:id="rId10" action="ppaction://hlinksldjump"/>
                </p:cNvPr>
                <p:cNvPicPr>
                  <a:picLocks noSelect="1" noRot="1" noChangeAspect="1" noMove="1" noResize="1" noEditPoints="1" noAdjustHandles="1" noChangeArrowheads="1" noChangeShapeType="1"/>
                </p:cNvPicPr>
                <p:nvPr/>
              </p:nvPicPr>
              <p:blipFill>
                <a:blip r:embed="rId4" cstate="print">
                  <a:extLst>
                    <a:ext uri="{28A0092B-C50C-407E-A947-70E740481C1C}">
                      <a14:useLocalDpi xmlns:a14="http://schemas.microsoft.com/office/drawing/2010/main" val="0"/>
                    </a:ext>
                  </a:extLst>
                </a:blip>
                <a:stretch>
                  <a:fillRect/>
                </a:stretch>
              </p:blipFill>
              <p:spPr>
                <a:xfrm>
                  <a:off x="11743797" y="3139964"/>
                  <a:ext cx="4809086" cy="2713196"/>
                </a:xfrm>
                <a:prstGeom prst="rect">
                  <a:avLst/>
                </a:prstGeom>
                <a:ln w="3175">
                  <a:solidFill>
                    <a:prstClr val="ltGray"/>
                  </a:solidFill>
                </a:ln>
              </p:spPr>
            </p:pic>
            <p:pic>
              <p:nvPicPr>
                <p:cNvPr id="9" name="Рисунок 9">
                  <a:hlinkClick r:id="rId11" action="ppaction://hlinksldjump"/>
                </p:cNvPr>
                <p:cNvPicPr>
                  <a:picLocks noSelect="1" noRot="1" noChangeAspect="1" noMove="1" noResize="1" noEditPoints="1" noAdjustHandles="1" noChangeArrowheads="1" noChangeShapeType="1"/>
                </p:cNvPicPr>
                <p:nvPr/>
              </p:nvPicPr>
              <p:blipFill>
                <a:blip r:embed="rId5" cstate="print">
                  <a:extLst>
                    <a:ext uri="{28A0092B-C50C-407E-A947-70E740481C1C}">
                      <a14:useLocalDpi xmlns:a14="http://schemas.microsoft.com/office/drawing/2010/main" val="0"/>
                    </a:ext>
                  </a:extLst>
                </a:blip>
                <a:stretch>
                  <a:fillRect/>
                </a:stretch>
              </p:blipFill>
              <p:spPr>
                <a:xfrm>
                  <a:off x="1732320" y="6034040"/>
                  <a:ext cx="4814681" cy="2713196"/>
                </a:xfrm>
                <a:prstGeom prst="rect">
                  <a:avLst/>
                </a:prstGeom>
                <a:ln w="3175">
                  <a:solidFill>
                    <a:prstClr val="ltGray"/>
                  </a:solidFill>
                </a:ln>
              </p:spPr>
            </p:pic>
            <p:pic>
              <p:nvPicPr>
                <p:cNvPr id="10" name="Рисунок 10">
                  <a:hlinkClick r:id="rId12" action="ppaction://hlinksldjump"/>
                </p:cNvPr>
                <p:cNvPicPr>
                  <a:picLocks noSelect="1" noRot="1" noChangeAspect="1" noMove="1" noResize="1" noEditPoints="1" noAdjustHandles="1" noChangeArrowheads="1" noChangeShapeType="1"/>
                </p:cNvPicPr>
                <p:nvPr/>
              </p:nvPicPr>
              <p:blipFill>
                <a:blip r:embed="rId6" cstate="print">
                  <a:extLst>
                    <a:ext uri="{28A0092B-C50C-407E-A947-70E740481C1C}">
                      <a14:useLocalDpi xmlns:a14="http://schemas.microsoft.com/office/drawing/2010/main" val="0"/>
                    </a:ext>
                  </a:extLst>
                </a:blip>
                <a:stretch>
                  <a:fillRect/>
                </a:stretch>
              </p:blipFill>
              <p:spPr>
                <a:xfrm>
                  <a:off x="6732270" y="6035614"/>
                  <a:ext cx="4823460" cy="2710048"/>
                </a:xfrm>
                <a:prstGeom prst="rect">
                  <a:avLst/>
                </a:prstGeom>
                <a:ln w="3175">
                  <a:solidFill>
                    <a:prstClr val="ltGray"/>
                  </a:solidFill>
                </a:ln>
              </p:spPr>
            </p:pic>
            <p:pic>
              <p:nvPicPr>
                <p:cNvPr id="11" name="Рисунок 11">
                  <a:hlinkClick r:id="rId13" action="ppaction://hlinksldjump"/>
                </p:cNvPr>
                <p:cNvPicPr>
                  <a:picLocks noSelect="1" noRot="1" noChangeAspect="1" noMove="1" noResize="1" noEditPoints="1" noAdjustHandles="1" noChangeArrowheads="1" noChangeShapeType="1"/>
                </p:cNvPicPr>
                <p:nvPr/>
              </p:nvPicPr>
              <p:blipFill>
                <a:blip r:embed="rId7" cstate="print">
                  <a:extLst>
                    <a:ext uri="{28A0092B-C50C-407E-A947-70E740481C1C}">
                      <a14:useLocalDpi xmlns:a14="http://schemas.microsoft.com/office/drawing/2010/main" val="0"/>
                    </a:ext>
                  </a:extLst>
                </a:blip>
                <a:stretch>
                  <a:fillRect/>
                </a:stretch>
              </p:blipFill>
              <p:spPr>
                <a:xfrm>
                  <a:off x="11736610" y="6035614"/>
                  <a:ext cx="4823460" cy="2710048"/>
                </a:xfrm>
                <a:prstGeom prst="rect">
                  <a:avLst/>
                </a:prstGeom>
                <a:ln w="3175">
                  <a:solidFill>
                    <a:prstClr val="ltGray"/>
                  </a:solidFill>
                </a:ln>
              </p:spPr>
            </p:pic>
          </p:grpSp>
        </mc:Fallback>
      </mc:AlternateContent>
      <p:sp>
        <p:nvSpPr>
          <p:cNvPr id="6" name="TextBox 6">
            <a:extLst>
              <a:ext uri="{FF2B5EF4-FFF2-40B4-BE49-F238E27FC236}">
                <a16:creationId xmlns:a16="http://schemas.microsoft.com/office/drawing/2014/main" id="{16E09D11-FCC9-44CF-889E-709C82B180C2}"/>
              </a:ext>
            </a:extLst>
          </p:cNvPr>
          <p:cNvSpPr txBox="1"/>
          <p:nvPr/>
        </p:nvSpPr>
        <p:spPr>
          <a:xfrm>
            <a:off x="2819400" y="228029"/>
            <a:ext cx="13411200" cy="1372171"/>
          </a:xfrm>
          <a:prstGeom prst="rect">
            <a:avLst/>
          </a:prstGeom>
        </p:spPr>
        <p:txBody>
          <a:bodyPr wrap="square" lIns="0" tIns="0" rIns="0" bIns="0" rtlCol="0" anchor="t">
            <a:spAutoFit/>
          </a:bodyPr>
          <a:lstStyle/>
          <a:p>
            <a:pPr algn="l">
              <a:lnSpc>
                <a:spcPts val="10656"/>
              </a:lnSpc>
            </a:pPr>
            <a:r>
              <a:rPr lang="ru-RU" sz="9600" dirty="0">
                <a:solidFill>
                  <a:srgbClr val="3F45D7"/>
                </a:solidFill>
                <a:latin typeface="Open Sans Bold"/>
              </a:rPr>
              <a:t>НАЛОГ НА ПРИБЫЛЬ</a:t>
            </a:r>
            <a:endParaRPr lang="en-US" sz="9600" dirty="0">
              <a:solidFill>
                <a:srgbClr val="3F45D7"/>
              </a:solidFill>
              <a:latin typeface="Open Sans Bold"/>
            </a:endParaRPr>
          </a:p>
        </p:txBody>
      </p:sp>
      <p:sp>
        <p:nvSpPr>
          <p:cNvPr id="7" name="TextBox 6">
            <a:extLst>
              <a:ext uri="{FF2B5EF4-FFF2-40B4-BE49-F238E27FC236}">
                <a16:creationId xmlns:a16="http://schemas.microsoft.com/office/drawing/2014/main" id="{DF837988-182C-4BE1-9CD9-5B802F42F41E}"/>
              </a:ext>
            </a:extLst>
          </p:cNvPr>
          <p:cNvSpPr txBox="1"/>
          <p:nvPr/>
        </p:nvSpPr>
        <p:spPr>
          <a:xfrm rot="16200000">
            <a:off x="-4025742" y="4404467"/>
            <a:ext cx="9822505"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ИНТЕРАКТИВНОЕ</a:t>
            </a:r>
            <a:endParaRPr lang="en-US" sz="8600" dirty="0">
              <a:solidFill>
                <a:schemeClr val="bg1">
                  <a:lumMod val="95000"/>
                </a:schemeClr>
              </a:solidFill>
              <a:latin typeface="Open Sans Bold"/>
            </a:endParaRPr>
          </a:p>
        </p:txBody>
      </p:sp>
      <p:sp>
        <p:nvSpPr>
          <p:cNvPr id="8" name="TextBox 6">
            <a:extLst>
              <a:ext uri="{FF2B5EF4-FFF2-40B4-BE49-F238E27FC236}">
                <a16:creationId xmlns:a16="http://schemas.microsoft.com/office/drawing/2014/main" id="{A712E190-960D-4771-B501-7816CEC2C396}"/>
              </a:ext>
            </a:extLst>
          </p:cNvPr>
          <p:cNvSpPr txBox="1"/>
          <p:nvPr/>
        </p:nvSpPr>
        <p:spPr>
          <a:xfrm rot="16200000">
            <a:off x="13463925" y="5377154"/>
            <a:ext cx="7877130"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ОГЛАВЛЕНИЕ</a:t>
            </a:r>
            <a:endParaRPr lang="en-US" sz="8600" dirty="0">
              <a:solidFill>
                <a:schemeClr val="bg1">
                  <a:lumMod val="95000"/>
                </a:schemeClr>
              </a:solidFill>
              <a:latin typeface="Open Sans Bold"/>
            </a:endParaRPr>
          </a:p>
        </p:txBody>
      </p:sp>
    </p:spTree>
    <p:extLst>
      <p:ext uri="{BB962C8B-B14F-4D97-AF65-F5344CB8AC3E}">
        <p14:creationId xmlns:p14="http://schemas.microsoft.com/office/powerpoint/2010/main" val="39983329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602375"/>
            <a:ext cx="16344900" cy="8160760"/>
          </a:xfrm>
          <a:prstGeom prst="rect">
            <a:avLst/>
          </a:prstGeom>
          <a:noFill/>
        </p:spPr>
        <p:txBody>
          <a:bodyPr wrap="square">
            <a:spAutoFit/>
          </a:bodyPr>
          <a:lstStyle/>
          <a:p>
            <a:pPr algn="just">
              <a:lnSpc>
                <a:spcPct val="107000"/>
              </a:lnSpc>
            </a:pPr>
            <a:r>
              <a:rPr lang="ru-RU" sz="4100" dirty="0">
                <a:solidFill>
                  <a:srgbClr val="3F45D7"/>
                </a:solidFill>
                <a:latin typeface="Open Sans Bold"/>
              </a:rPr>
              <a:t>С 20 апреля 2021 года при продаже маркированного товара через курьера в чеке нужно указывать код товара</a:t>
            </a:r>
          </a:p>
          <a:p>
            <a:pPr algn="just">
              <a:lnSpc>
                <a:spcPct val="107000"/>
              </a:lnSpc>
            </a:pPr>
            <a:r>
              <a:rPr lang="ru-RU" sz="4100" i="1" dirty="0">
                <a:solidFill>
                  <a:srgbClr val="3F45D7"/>
                </a:solidFill>
                <a:effectLst>
                  <a:outerShdw blurRad="38100" dist="38100" dir="2700000" algn="tl">
                    <a:srgbClr val="000000">
                      <a:alpha val="43137"/>
                    </a:srgbClr>
                  </a:outerShdw>
                </a:effectLst>
                <a:latin typeface="Open Sans Bold"/>
              </a:rPr>
              <a:t>Постановление Правительства РФ от 16.04.2020 N 521</a:t>
            </a:r>
          </a:p>
          <a:p>
            <a:pPr algn="just">
              <a:lnSpc>
                <a:spcPct val="107000"/>
              </a:lnSpc>
            </a:pPr>
            <a:r>
              <a:rPr lang="ru-RU" sz="4100" dirty="0">
                <a:solidFill>
                  <a:srgbClr val="000000"/>
                </a:solidFill>
                <a:latin typeface="Open Sans Bold"/>
              </a:rPr>
              <a:t>В апреле 2020 года правительство определило случаи, когда в чеке может отсутствовать код товара, для которого введена обязательная маркировка. Один из них - проведение расчета через курьера или почту - был введен временно. ФНС отмечала, что отсрочка необходима для проработки способов передачи сведений о кодах идентификации товаров. Ведь курьеры не имеют доступа к содержимому переданного заказа.</a:t>
            </a:r>
          </a:p>
          <a:p>
            <a:pPr algn="just">
              <a:lnSpc>
                <a:spcPct val="107000"/>
              </a:lnSpc>
            </a:pPr>
            <a:r>
              <a:rPr lang="ru-RU" sz="4100" dirty="0">
                <a:solidFill>
                  <a:srgbClr val="000000"/>
                </a:solidFill>
                <a:latin typeface="Open Sans Bold"/>
              </a:rPr>
              <a:t>С 20 апреля это послабление будет отменено.</a:t>
            </a:r>
          </a:p>
        </p:txBody>
      </p:sp>
      <p:pic>
        <p:nvPicPr>
          <p:cNvPr id="7" name="Рисунок 6" descr="Ящик">
            <a:extLst>
              <a:ext uri="{FF2B5EF4-FFF2-40B4-BE49-F238E27FC236}">
                <a16:creationId xmlns:a16="http://schemas.microsoft.com/office/drawing/2014/main" id="{76387F5D-7E46-4348-9283-2C2BA3C772A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002000" y="8267700"/>
            <a:ext cx="1371600" cy="1371600"/>
          </a:xfrm>
          <a:prstGeom prst="rect">
            <a:avLst/>
          </a:prstGeom>
        </p:spPr>
      </p:pic>
      <p:pic>
        <p:nvPicPr>
          <p:cNvPr id="8" name="Рисунок 7">
            <a:extLst>
              <a:ext uri="{FF2B5EF4-FFF2-40B4-BE49-F238E27FC236}">
                <a16:creationId xmlns:a16="http://schemas.microsoft.com/office/drawing/2014/main" id="{F1A9BE95-1B86-4A6C-8FFF-49B9A2FF9E8E}"/>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BB8FC07E-DB5E-409C-9E75-4AEBD5980487}"/>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1C1B84AF-E7D2-4E4E-B533-F065876AF4B7}"/>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39F7AB9B-520C-45E3-BA87-271A7A753B29}"/>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22155053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866900"/>
            <a:ext cx="16344900" cy="7301871"/>
          </a:xfrm>
          <a:prstGeom prst="rect">
            <a:avLst/>
          </a:prstGeom>
          <a:noFill/>
        </p:spPr>
        <p:txBody>
          <a:bodyPr wrap="square">
            <a:spAutoFit/>
          </a:bodyPr>
          <a:lstStyle/>
          <a:p>
            <a:pPr algn="just">
              <a:lnSpc>
                <a:spcPct val="107000"/>
              </a:lnSpc>
            </a:pPr>
            <a:r>
              <a:rPr lang="ru-RU" sz="4400" dirty="0">
                <a:solidFill>
                  <a:srgbClr val="3F45D7"/>
                </a:solidFill>
                <a:latin typeface="Open Sans Bold"/>
              </a:rPr>
              <a:t>С 1 июля 2021 года при сделках с любыми ИП должны быть оформлены кассовые чеки, а не квитанции</a:t>
            </a:r>
          </a:p>
          <a:p>
            <a:pPr algn="just">
              <a:lnSpc>
                <a:spcPct val="107000"/>
              </a:lnSpc>
            </a:pPr>
            <a:r>
              <a:rPr lang="ru-RU" sz="4400" i="1" dirty="0">
                <a:solidFill>
                  <a:srgbClr val="3F45D7"/>
                </a:solidFill>
                <a:effectLst>
                  <a:outerShdw blurRad="38100" dist="38100" dir="2700000" algn="tl">
                    <a:srgbClr val="000000">
                      <a:alpha val="43137"/>
                    </a:srgbClr>
                  </a:outerShdw>
                </a:effectLst>
                <a:latin typeface="Open Sans Bold"/>
              </a:rPr>
              <a:t>Федеральный закон от 06.06.2019 N 129-ФЗ</a:t>
            </a:r>
          </a:p>
          <a:p>
            <a:pPr algn="just">
              <a:lnSpc>
                <a:spcPct val="107000"/>
              </a:lnSpc>
            </a:pPr>
            <a:r>
              <a:rPr lang="ru-RU" sz="4400" dirty="0">
                <a:solidFill>
                  <a:srgbClr val="000000"/>
                </a:solidFill>
                <a:latin typeface="Open Sans Bold"/>
              </a:rPr>
              <a:t>Сейчас ИП без работников могут продавать товары собственного производства, выполнять работы или оказывать услуги без ККТ.</a:t>
            </a:r>
          </a:p>
          <a:p>
            <a:pPr algn="just">
              <a:lnSpc>
                <a:spcPct val="107000"/>
              </a:lnSpc>
            </a:pPr>
            <a:r>
              <a:rPr lang="ru-RU" sz="4400" dirty="0">
                <a:solidFill>
                  <a:srgbClr val="000000"/>
                </a:solidFill>
                <a:latin typeface="Open Sans Bold"/>
              </a:rPr>
              <a:t>1 июля отсрочка закончится, и ИП должны будут перейти на кассовые чеки. Если продолжить принимать к учету другие документы, могут возникнуть сложности с обоснованием затрат.</a:t>
            </a:r>
          </a:p>
        </p:txBody>
      </p:sp>
      <p:pic>
        <p:nvPicPr>
          <p:cNvPr id="7" name="Рисунок 6" descr="Документ">
            <a:extLst>
              <a:ext uri="{FF2B5EF4-FFF2-40B4-BE49-F238E27FC236}">
                <a16:creationId xmlns:a16="http://schemas.microsoft.com/office/drawing/2014/main" id="{AB73A628-CC71-4B65-9AB7-A096651C195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820030" y="2552700"/>
            <a:ext cx="1553570" cy="1553570"/>
          </a:xfrm>
          <a:prstGeom prst="rect">
            <a:avLst/>
          </a:prstGeom>
        </p:spPr>
      </p:pic>
      <p:pic>
        <p:nvPicPr>
          <p:cNvPr id="8" name="Рисунок 7">
            <a:extLst>
              <a:ext uri="{FF2B5EF4-FFF2-40B4-BE49-F238E27FC236}">
                <a16:creationId xmlns:a16="http://schemas.microsoft.com/office/drawing/2014/main" id="{F36ED210-977F-4CEA-8ADA-8D936AF34DF7}"/>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FF17910E-8208-425A-9FC0-AE6EA7A157A7}"/>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68D8A89B-5C42-435B-87F4-FEEADA657DBF}"/>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5C0E8A9A-501C-4796-B0AC-25FF2B08A5A7}"/>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20364569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866900"/>
            <a:ext cx="16344900" cy="5128392"/>
          </a:xfrm>
          <a:prstGeom prst="rect">
            <a:avLst/>
          </a:prstGeom>
          <a:noFill/>
        </p:spPr>
        <p:txBody>
          <a:bodyPr wrap="square">
            <a:spAutoFit/>
          </a:bodyPr>
          <a:lstStyle/>
          <a:p>
            <a:pPr algn="just">
              <a:lnSpc>
                <a:spcPct val="107000"/>
              </a:lnSpc>
            </a:pPr>
            <a:r>
              <a:rPr lang="ru-RU" sz="4400" dirty="0">
                <a:solidFill>
                  <a:srgbClr val="3F45D7"/>
                </a:solidFill>
                <a:latin typeface="Open Sans Bold"/>
              </a:rPr>
              <a:t>С 1 июля 2021 года запрещен оборот альтернативной табачной продукции без маркировки</a:t>
            </a:r>
          </a:p>
          <a:p>
            <a:pPr algn="just">
              <a:lnSpc>
                <a:spcPct val="107000"/>
              </a:lnSpc>
            </a:pPr>
            <a:r>
              <a:rPr lang="ru-RU" sz="4400" i="1" dirty="0">
                <a:solidFill>
                  <a:srgbClr val="3F45D7"/>
                </a:solidFill>
                <a:effectLst>
                  <a:outerShdw blurRad="38100" dist="38100" dir="2700000" algn="tl">
                    <a:srgbClr val="000000">
                      <a:alpha val="43137"/>
                    </a:srgbClr>
                  </a:outerShdw>
                </a:effectLst>
                <a:latin typeface="Open Sans Bold"/>
              </a:rPr>
              <a:t>Постановление Правительства РФ от 28.02.2019 N 224</a:t>
            </a:r>
          </a:p>
          <a:p>
            <a:pPr algn="just">
              <a:lnSpc>
                <a:spcPct val="107000"/>
              </a:lnSpc>
            </a:pPr>
            <a:r>
              <a:rPr lang="ru-RU" sz="4400" dirty="0">
                <a:solidFill>
                  <a:srgbClr val="000000"/>
                </a:solidFill>
                <a:latin typeface="Open Sans Bold"/>
              </a:rPr>
              <a:t>Запрет касается, к примеру, </a:t>
            </a:r>
            <a:r>
              <a:rPr lang="ru-RU" sz="4400" dirty="0" err="1">
                <a:solidFill>
                  <a:srgbClr val="000000"/>
                </a:solidFill>
                <a:latin typeface="Open Sans Bold"/>
              </a:rPr>
              <a:t>сигарилл</a:t>
            </a:r>
            <a:r>
              <a:rPr lang="ru-RU" sz="4400" dirty="0">
                <a:solidFill>
                  <a:srgbClr val="000000"/>
                </a:solidFill>
                <a:latin typeface="Open Sans Bold"/>
              </a:rPr>
              <a:t> и табак для кальяна. С 1 июля 2020 года они могут поступать в оборот только с маркировкой. А на маркировку остатков дали год.</a:t>
            </a:r>
          </a:p>
        </p:txBody>
      </p:sp>
      <p:pic>
        <p:nvPicPr>
          <p:cNvPr id="7" name="Рисунок 6" descr="Курение">
            <a:extLst>
              <a:ext uri="{FF2B5EF4-FFF2-40B4-BE49-F238E27FC236}">
                <a16:creationId xmlns:a16="http://schemas.microsoft.com/office/drawing/2014/main" id="{C96B5361-B647-49C0-89A5-6DA43B188C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192500" y="2324100"/>
            <a:ext cx="1181100" cy="1181100"/>
          </a:xfrm>
          <a:prstGeom prst="rect">
            <a:avLst/>
          </a:prstGeom>
        </p:spPr>
      </p:pic>
      <p:pic>
        <p:nvPicPr>
          <p:cNvPr id="8" name="Рисунок 7">
            <a:extLst>
              <a:ext uri="{FF2B5EF4-FFF2-40B4-BE49-F238E27FC236}">
                <a16:creationId xmlns:a16="http://schemas.microsoft.com/office/drawing/2014/main" id="{FE29A9A6-975C-4180-B09C-4405E8337FB6}"/>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12365CA5-586A-42D2-A8E9-C3A46B9B97B5}"/>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787649DB-8759-4E2D-B2BD-E92EE01DF03E}"/>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6B99E0AB-F422-4E91-B026-79334F486420}"/>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14511347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971550" y="1516697"/>
            <a:ext cx="16344900" cy="8160760"/>
          </a:xfrm>
          <a:prstGeom prst="rect">
            <a:avLst/>
          </a:prstGeom>
          <a:noFill/>
        </p:spPr>
        <p:txBody>
          <a:bodyPr wrap="square">
            <a:spAutoFit/>
          </a:bodyPr>
          <a:lstStyle/>
          <a:p>
            <a:pPr algn="just">
              <a:lnSpc>
                <a:spcPct val="107000"/>
              </a:lnSpc>
            </a:pPr>
            <a:r>
              <a:rPr lang="ru-RU" sz="4100" dirty="0">
                <a:solidFill>
                  <a:srgbClr val="3F45D7"/>
                </a:solidFill>
                <a:latin typeface="Open Sans Bold"/>
              </a:rPr>
              <a:t>С 6 августа 2021 года нельзя применять ККТ с накопителями старого образца</a:t>
            </a:r>
          </a:p>
          <a:p>
            <a:pPr algn="just">
              <a:lnSpc>
                <a:spcPct val="107000"/>
              </a:lnSpc>
            </a:pPr>
            <a:r>
              <a:rPr lang="ru-RU" sz="4100" i="1" dirty="0">
                <a:solidFill>
                  <a:srgbClr val="3F45D7"/>
                </a:solidFill>
                <a:effectLst>
                  <a:outerShdw blurRad="38100" dist="38100" dir="2700000" algn="tl">
                    <a:srgbClr val="000000">
                      <a:alpha val="43137"/>
                    </a:srgbClr>
                  </a:outerShdw>
                </a:effectLst>
                <a:latin typeface="Open Sans Bold"/>
              </a:rPr>
              <a:t>Федеральный закон от 26.07.2019 N 238-ФЗ</a:t>
            </a:r>
          </a:p>
          <a:p>
            <a:pPr algn="just">
              <a:lnSpc>
                <a:spcPct val="107000"/>
              </a:lnSpc>
            </a:pPr>
            <a:r>
              <a:rPr lang="ru-RU" sz="4100" dirty="0">
                <a:solidFill>
                  <a:srgbClr val="000000"/>
                </a:solidFill>
                <a:latin typeface="Open Sans Bold"/>
              </a:rPr>
              <a:t>Из-за расширения проекта по маркировке появились новые требования к фискальным накопителям. Они должны формировать запросы о коде маркировки, уведомления о реализации маркированного товара, принимать ответы и квитанции. Кассы с накопителями старого образца можно применять до 5 августа включительно. Потом устаревшее оборудование исключат из реестра, и оно окажется под запретом.</a:t>
            </a:r>
          </a:p>
          <a:p>
            <a:pPr algn="just">
              <a:lnSpc>
                <a:spcPct val="107000"/>
              </a:lnSpc>
            </a:pPr>
            <a:r>
              <a:rPr lang="ru-RU" sz="4100" dirty="0">
                <a:solidFill>
                  <a:srgbClr val="000000"/>
                </a:solidFill>
                <a:latin typeface="Open Sans Bold"/>
              </a:rPr>
              <a:t>При замене накопителя нужно перерегистрировать кассу.</a:t>
            </a:r>
          </a:p>
        </p:txBody>
      </p:sp>
      <p:pic>
        <p:nvPicPr>
          <p:cNvPr id="7" name="Рисунок 6" descr="Знак запрета">
            <a:extLst>
              <a:ext uri="{FF2B5EF4-FFF2-40B4-BE49-F238E27FC236}">
                <a16:creationId xmlns:a16="http://schemas.microsoft.com/office/drawing/2014/main" id="{C4DA7FE1-F603-4249-AF92-7B7111A1727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773400" y="2120900"/>
            <a:ext cx="1543050" cy="1543050"/>
          </a:xfrm>
          <a:prstGeom prst="rect">
            <a:avLst/>
          </a:prstGeom>
        </p:spPr>
      </p:pic>
      <p:pic>
        <p:nvPicPr>
          <p:cNvPr id="8" name="Рисунок 7">
            <a:extLst>
              <a:ext uri="{FF2B5EF4-FFF2-40B4-BE49-F238E27FC236}">
                <a16:creationId xmlns:a16="http://schemas.microsoft.com/office/drawing/2014/main" id="{E64F7857-55F9-491D-938B-797143A421D2}"/>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A9BFBEE0-C234-4776-9F1A-B8C9B17D6899}"/>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4F5BA02F-2EB5-463D-8357-BB4FC2DC0F88}"/>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DDB80357-6449-4F00-BB62-E5E223206B85}"/>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29345241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4151" y="1604649"/>
            <a:ext cx="16344900" cy="8592289"/>
          </a:xfrm>
          <a:prstGeom prst="rect">
            <a:avLst/>
          </a:prstGeom>
          <a:noFill/>
        </p:spPr>
        <p:txBody>
          <a:bodyPr wrap="square">
            <a:spAutoFit/>
          </a:bodyPr>
          <a:lstStyle/>
          <a:p>
            <a:pPr algn="just">
              <a:lnSpc>
                <a:spcPct val="107000"/>
              </a:lnSpc>
            </a:pPr>
            <a:r>
              <a:rPr lang="ru-RU" sz="3700" dirty="0">
                <a:solidFill>
                  <a:srgbClr val="3F45D7"/>
                </a:solidFill>
                <a:latin typeface="Open Sans Bold"/>
              </a:rPr>
              <a:t>С 1 октября 2021 года запретят продажу немаркированных духов</a:t>
            </a:r>
          </a:p>
          <a:p>
            <a:pPr algn="just">
              <a:lnSpc>
                <a:spcPct val="107000"/>
              </a:lnSpc>
            </a:pPr>
            <a:r>
              <a:rPr lang="ru-RU" sz="3700" i="1" dirty="0">
                <a:solidFill>
                  <a:srgbClr val="3F45D7"/>
                </a:solidFill>
                <a:effectLst>
                  <a:outerShdw blurRad="38100" dist="38100" dir="2700000" algn="tl">
                    <a:srgbClr val="000000">
                      <a:alpha val="43137"/>
                    </a:srgbClr>
                  </a:outerShdw>
                </a:effectLst>
                <a:latin typeface="Open Sans Bold"/>
              </a:rPr>
              <a:t>Постановление Правительства РФ от 31.12.2019 N 1957</a:t>
            </a:r>
          </a:p>
          <a:p>
            <a:pPr algn="just">
              <a:lnSpc>
                <a:spcPct val="107000"/>
              </a:lnSpc>
            </a:pPr>
            <a:r>
              <a:rPr lang="ru-RU" sz="3700" dirty="0">
                <a:solidFill>
                  <a:srgbClr val="000000"/>
                </a:solidFill>
                <a:latin typeface="Open Sans Bold"/>
              </a:rPr>
              <a:t>Имеющиеся на складах запасы парфюмерной продукции можно без ограничений продавать не позднее 30 сентября 2021 года.</a:t>
            </a:r>
          </a:p>
          <a:p>
            <a:pPr algn="just">
              <a:lnSpc>
                <a:spcPct val="107000"/>
              </a:lnSpc>
            </a:pPr>
            <a:r>
              <a:rPr lang="ru-RU" sz="3700" dirty="0">
                <a:solidFill>
                  <a:srgbClr val="000000"/>
                </a:solidFill>
                <a:latin typeface="Open Sans Bold"/>
              </a:rPr>
              <a:t>Потом, чтобы продать, их нужно будет промаркировать. Получить и нанести коды надо до 31 октября 2021 года.</a:t>
            </a:r>
          </a:p>
          <a:p>
            <a:pPr algn="just">
              <a:lnSpc>
                <a:spcPct val="107000"/>
              </a:lnSpc>
            </a:pPr>
            <a:r>
              <a:rPr lang="ru-RU" sz="3700" b="1" i="1" dirty="0">
                <a:solidFill>
                  <a:srgbClr val="000000"/>
                </a:solidFill>
                <a:effectLst>
                  <a:outerShdw blurRad="38100" dist="38100" dir="2700000" algn="tl">
                    <a:srgbClr val="000000">
                      <a:alpha val="43137"/>
                    </a:srgbClr>
                  </a:outerShdw>
                </a:effectLst>
                <a:latin typeface="Open Sans Bold"/>
              </a:rPr>
              <a:t>Под маркировку попадет и </a:t>
            </a:r>
            <a:r>
              <a:rPr lang="ru-RU" sz="3700" b="1" i="1" dirty="0" err="1">
                <a:solidFill>
                  <a:srgbClr val="000000"/>
                </a:solidFill>
                <a:effectLst>
                  <a:outerShdw blurRad="38100" dist="38100" dir="2700000" algn="tl">
                    <a:srgbClr val="000000">
                      <a:alpha val="43137"/>
                    </a:srgbClr>
                  </a:outerShdw>
                </a:effectLst>
                <a:latin typeface="Open Sans Bold"/>
              </a:rPr>
              <a:t>ювелирка</a:t>
            </a:r>
            <a:endParaRPr lang="ru-RU" sz="3700" b="1" i="1" dirty="0">
              <a:solidFill>
                <a:srgbClr val="000000"/>
              </a:solidFill>
              <a:effectLst>
                <a:outerShdw blurRad="38100" dist="38100" dir="2700000" algn="tl">
                  <a:srgbClr val="000000">
                    <a:alpha val="43137"/>
                  </a:srgbClr>
                </a:outerShdw>
              </a:effectLst>
              <a:latin typeface="Open Sans Bold"/>
            </a:endParaRPr>
          </a:p>
          <a:p>
            <a:pPr algn="just">
              <a:lnSpc>
                <a:spcPct val="107000"/>
              </a:lnSpc>
            </a:pPr>
            <a:r>
              <a:rPr lang="ru-RU" sz="3700" dirty="0">
                <a:solidFill>
                  <a:srgbClr val="000000"/>
                </a:solidFill>
                <a:latin typeface="Open Sans Bold"/>
              </a:rPr>
              <a:t>С 1 января 2021 года в России вводится обязательная маркировка ювелирных изделий, а еще через полгода продажу ценностей без маркировки запретят, сообщили в Минфине.</a:t>
            </a:r>
          </a:p>
          <a:p>
            <a:pPr algn="just">
              <a:lnSpc>
                <a:spcPct val="107000"/>
              </a:lnSpc>
            </a:pPr>
            <a:r>
              <a:rPr lang="ru-RU" sz="3700" dirty="0">
                <a:solidFill>
                  <a:srgbClr val="000000"/>
                </a:solidFill>
                <a:latin typeface="Open Sans Bold"/>
              </a:rPr>
              <a:t>Маркировка направлена на защиту покупателей от подделок и повышение доверия потребителей к ювелирной отрасли.</a:t>
            </a:r>
          </a:p>
        </p:txBody>
      </p:sp>
      <p:pic>
        <p:nvPicPr>
          <p:cNvPr id="7" name="Рисунок 6" descr="Кольцо">
            <a:extLst>
              <a:ext uri="{FF2B5EF4-FFF2-40B4-BE49-F238E27FC236}">
                <a16:creationId xmlns:a16="http://schemas.microsoft.com/office/drawing/2014/main" id="{8FE0CEC3-05E1-4290-A7AF-17426AAE2B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15600" y="6362700"/>
            <a:ext cx="914400" cy="914400"/>
          </a:xfrm>
          <a:prstGeom prst="rect">
            <a:avLst/>
          </a:prstGeom>
        </p:spPr>
      </p:pic>
      <p:pic>
        <p:nvPicPr>
          <p:cNvPr id="9" name="Рисунок 8" descr="Цветок без стебля">
            <a:extLst>
              <a:ext uri="{FF2B5EF4-FFF2-40B4-BE49-F238E27FC236}">
                <a16:creationId xmlns:a16="http://schemas.microsoft.com/office/drawing/2014/main" id="{8B01E4F4-C70A-47D7-BE29-5ACC94A72E1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697200" y="2019300"/>
            <a:ext cx="1671851" cy="1671851"/>
          </a:xfrm>
          <a:prstGeom prst="rect">
            <a:avLst/>
          </a:prstGeom>
        </p:spPr>
      </p:pic>
      <p:pic>
        <p:nvPicPr>
          <p:cNvPr id="8" name="Рисунок 7">
            <a:extLst>
              <a:ext uri="{FF2B5EF4-FFF2-40B4-BE49-F238E27FC236}">
                <a16:creationId xmlns:a16="http://schemas.microsoft.com/office/drawing/2014/main" id="{0478B164-8320-4767-9A7C-5D8CA93CD011}"/>
              </a:ext>
            </a:extLst>
          </p:cNvPr>
          <p:cNvPicPr>
            <a:picLocks noChangeAspect="1"/>
          </p:cNvPicPr>
          <p:nvPr/>
        </p:nvPicPr>
        <p:blipFill>
          <a:blip r:embed="rId7"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10" name="TextBox 9">
            <a:extLst>
              <a:ext uri="{FF2B5EF4-FFF2-40B4-BE49-F238E27FC236}">
                <a16:creationId xmlns:a16="http://schemas.microsoft.com/office/drawing/2014/main" id="{57ABEFBB-FD8E-4C33-B202-E14CF27E62BB}"/>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1" name="TextBox 10">
            <a:extLst>
              <a:ext uri="{FF2B5EF4-FFF2-40B4-BE49-F238E27FC236}">
                <a16:creationId xmlns:a16="http://schemas.microsoft.com/office/drawing/2014/main" id="{9A246D76-8266-4C00-B60E-DECD3B4814E7}"/>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2" name="Рисунок 11">
            <a:extLst>
              <a:ext uri="{FF2B5EF4-FFF2-40B4-BE49-F238E27FC236}">
                <a16:creationId xmlns:a16="http://schemas.microsoft.com/office/drawing/2014/main" id="{FB4B6C79-3059-48E3-AE50-C4E3909A00EA}"/>
              </a:ext>
            </a:extLst>
          </p:cNvPr>
          <p:cNvPicPr>
            <a:picLocks noChangeAspect="1"/>
          </p:cNvPicPr>
          <p:nvPr/>
        </p:nvPicPr>
        <p:blipFill>
          <a:blip r:embed="rId8"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40587485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4" name="Group 4"/>
          <p:cNvGrpSpPr/>
          <p:nvPr/>
        </p:nvGrpSpPr>
        <p:grpSpPr>
          <a:xfrm>
            <a:off x="1028700" y="-15574"/>
            <a:ext cx="3821076" cy="1494171"/>
            <a:chOff x="0" y="0"/>
            <a:chExt cx="5094768" cy="1992228"/>
          </a:xfrm>
        </p:grpSpPr>
        <p:pic>
          <p:nvPicPr>
            <p:cNvPr id="5" name="Picture 5"/>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6"/>
          <p:cNvSpPr txBox="1"/>
          <p:nvPr/>
        </p:nvSpPr>
        <p:spPr>
          <a:xfrm>
            <a:off x="1028700" y="3771329"/>
            <a:ext cx="13601700" cy="2744341"/>
          </a:xfrm>
          <a:prstGeom prst="rect">
            <a:avLst/>
          </a:prstGeom>
        </p:spPr>
        <p:txBody>
          <a:bodyPr wrap="square" lIns="0" tIns="0" rIns="0" bIns="0" rtlCol="0" anchor="t">
            <a:spAutoFit/>
          </a:bodyPr>
          <a:lstStyle/>
          <a:p>
            <a:pPr algn="l">
              <a:lnSpc>
                <a:spcPts val="10656"/>
              </a:lnSpc>
            </a:pPr>
            <a:r>
              <a:rPr lang="ru-RU" sz="9600" dirty="0">
                <a:solidFill>
                  <a:srgbClr val="3F45D7"/>
                </a:solidFill>
                <a:latin typeface="Open Sans Bold"/>
              </a:rPr>
              <a:t>БУХГАЛТЕРСКИЙ УЧЕТ И ОТЧЕТНОСТЬ</a:t>
            </a:r>
            <a:endParaRPr lang="en-US" sz="9600" dirty="0">
              <a:solidFill>
                <a:srgbClr val="3F45D7"/>
              </a:solidFill>
              <a:latin typeface="Open Sans Bold"/>
            </a:endParaRPr>
          </a:p>
        </p:txBody>
      </p:sp>
    </p:spTree>
    <p:extLst>
      <p:ext uri="{BB962C8B-B14F-4D97-AF65-F5344CB8AC3E}">
        <p14:creationId xmlns:p14="http://schemas.microsoft.com/office/powerpoint/2010/main" val="2097726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7963783"/>
          </a:xfrm>
          <a:prstGeom prst="rect">
            <a:avLst/>
          </a:prstGeom>
          <a:noFill/>
        </p:spPr>
        <p:txBody>
          <a:bodyPr wrap="square">
            <a:spAutoFit/>
          </a:bodyPr>
          <a:lstStyle/>
          <a:p>
            <a:pPr algn="just">
              <a:lnSpc>
                <a:spcPct val="107000"/>
              </a:lnSpc>
            </a:pPr>
            <a:r>
              <a:rPr lang="ru-RU" sz="4000" dirty="0">
                <a:solidFill>
                  <a:srgbClr val="3F45D7"/>
                </a:solidFill>
                <a:latin typeface="Open Sans Bold"/>
              </a:rPr>
              <a:t>С 1 января 2021 года учет запасов нужно вести по новому стандарту</a:t>
            </a:r>
          </a:p>
          <a:p>
            <a:pPr algn="just">
              <a:lnSpc>
                <a:spcPct val="107000"/>
              </a:lnSpc>
            </a:pPr>
            <a:r>
              <a:rPr lang="ru-RU" sz="4000" i="1" dirty="0">
                <a:solidFill>
                  <a:srgbClr val="3F45D7"/>
                </a:solidFill>
                <a:effectLst>
                  <a:outerShdw blurRad="38100" dist="38100" dir="2700000" algn="tl">
                    <a:srgbClr val="000000">
                      <a:alpha val="43137"/>
                    </a:srgbClr>
                  </a:outerShdw>
                </a:effectLst>
                <a:latin typeface="Open Sans Bold"/>
              </a:rPr>
              <a:t>Приказ Минфина России от 15.11.2019 N 180н</a:t>
            </a:r>
          </a:p>
          <a:p>
            <a:pPr algn="just">
              <a:lnSpc>
                <a:spcPct val="107000"/>
              </a:lnSpc>
            </a:pPr>
            <a:r>
              <a:rPr lang="ru-RU" sz="4000" dirty="0">
                <a:solidFill>
                  <a:srgbClr val="000000"/>
                </a:solidFill>
                <a:latin typeface="Open Sans Bold"/>
              </a:rPr>
              <a:t>Стандарт ФСБУ 5/2019 "Запасы" заменяет ПБУ 5/01. Важные отличия стандарта:</a:t>
            </a:r>
          </a:p>
          <a:p>
            <a:pPr algn="just">
              <a:lnSpc>
                <a:spcPct val="107000"/>
              </a:lnSpc>
            </a:pPr>
            <a:r>
              <a:rPr lang="ru-RU" sz="4000" dirty="0">
                <a:solidFill>
                  <a:srgbClr val="000000"/>
                </a:solidFill>
                <a:latin typeface="Open Sans Bold"/>
              </a:rPr>
              <a:t>- применяется для незавершенного производства;</a:t>
            </a:r>
          </a:p>
          <a:p>
            <a:pPr algn="just">
              <a:lnSpc>
                <a:spcPct val="107000"/>
              </a:lnSpc>
            </a:pPr>
            <a:r>
              <a:rPr lang="ru-RU" sz="4000" dirty="0">
                <a:solidFill>
                  <a:srgbClr val="000000"/>
                </a:solidFill>
                <a:latin typeface="Open Sans Bold"/>
              </a:rPr>
              <a:t>- может не действовать для запасов, предназначенных для управленческих нужд;</a:t>
            </a:r>
          </a:p>
          <a:p>
            <a:pPr algn="just">
              <a:lnSpc>
                <a:spcPct val="107000"/>
              </a:lnSpc>
            </a:pPr>
            <a:r>
              <a:rPr lang="ru-RU" sz="4000" dirty="0">
                <a:solidFill>
                  <a:srgbClr val="000000"/>
                </a:solidFill>
                <a:latin typeface="Open Sans Bold"/>
              </a:rPr>
              <a:t>- не действует в отношении малоценных основных средств (т.к. они используются более года и не относятся к запасам)</a:t>
            </a:r>
          </a:p>
          <a:p>
            <a:pPr algn="just">
              <a:lnSpc>
                <a:spcPct val="107000"/>
              </a:lnSpc>
            </a:pPr>
            <a:r>
              <a:rPr lang="ru-RU" sz="4000" dirty="0">
                <a:solidFill>
                  <a:srgbClr val="000000"/>
                </a:solidFill>
                <a:latin typeface="Open Sans Bold"/>
              </a:rPr>
              <a:t>- меняет порядок определения фактической себестоимости запасов и оценки запасов после признания.</a:t>
            </a:r>
          </a:p>
        </p:txBody>
      </p:sp>
      <p:pic>
        <p:nvPicPr>
          <p:cNvPr id="7" name="Рисунок 6" descr="Золотые слитки">
            <a:extLst>
              <a:ext uri="{FF2B5EF4-FFF2-40B4-BE49-F238E27FC236}">
                <a16:creationId xmlns:a16="http://schemas.microsoft.com/office/drawing/2014/main" id="{0F2C72EF-D835-4410-9C3A-F2569175E6C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849600" y="2159968"/>
            <a:ext cx="1524000" cy="1524000"/>
          </a:xfrm>
          <a:prstGeom prst="rect">
            <a:avLst/>
          </a:prstGeom>
        </p:spPr>
      </p:pic>
      <p:pic>
        <p:nvPicPr>
          <p:cNvPr id="8" name="Рисунок 7">
            <a:extLst>
              <a:ext uri="{FF2B5EF4-FFF2-40B4-BE49-F238E27FC236}">
                <a16:creationId xmlns:a16="http://schemas.microsoft.com/office/drawing/2014/main" id="{CC72412A-C900-4BD1-9FA8-E34BA7A1354B}"/>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D7C01684-990F-41E0-9441-20DE321DF185}"/>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C7FA4CBF-4BB2-4019-BDE6-09F29CAAD637}"/>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909E8676-E2F3-4A0A-A6BC-8843E923920C}"/>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36644402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478597"/>
            <a:ext cx="19202400" cy="101600"/>
          </a:xfrm>
          <a:prstGeom prst="rect">
            <a:avLst/>
          </a:prstGeom>
          <a:solidFill>
            <a:srgbClr val="3F45D7"/>
          </a:solidFill>
        </p:spPr>
      </p:sp>
      <p:grpSp>
        <p:nvGrpSpPr>
          <p:cNvPr id="3" name="Group 3"/>
          <p:cNvGrpSpPr/>
          <p:nvPr/>
        </p:nvGrpSpPr>
        <p:grpSpPr>
          <a:xfrm>
            <a:off x="1028700" y="-15574"/>
            <a:ext cx="3821076" cy="1494171"/>
            <a:chOff x="0" y="0"/>
            <a:chExt cx="5094768" cy="1992228"/>
          </a:xfrm>
        </p:grpSpPr>
        <p:pic>
          <p:nvPicPr>
            <p:cNvPr id="4" name="Picture 4"/>
            <p:cNvPicPr>
              <a:picLocks noChangeAspect="1"/>
            </p:cNvPicPr>
            <p:nvPr/>
          </p:nvPicPr>
          <p:blipFill>
            <a:blip r:embed="rId2"/>
            <a:srcRect t="27" b="27"/>
            <a:stretch>
              <a:fillRect/>
            </a:stretch>
          </p:blipFill>
          <p:spPr>
            <a:xfrm>
              <a:off x="0" y="0"/>
              <a:ext cx="5094768" cy="1992228"/>
            </a:xfrm>
            <a:prstGeom prst="rect">
              <a:avLst/>
            </a:prstGeom>
          </p:spPr>
        </p:pic>
      </p:grpSp>
      <p:sp>
        <p:nvSpPr>
          <p:cNvPr id="6" name="TextBox 5">
            <a:extLst>
              <a:ext uri="{FF2B5EF4-FFF2-40B4-BE49-F238E27FC236}">
                <a16:creationId xmlns:a16="http://schemas.microsoft.com/office/drawing/2014/main" id="{21AAE7D4-4427-4BB0-9ABB-2B829BC09101}"/>
              </a:ext>
            </a:extLst>
          </p:cNvPr>
          <p:cNvSpPr txBox="1"/>
          <p:nvPr/>
        </p:nvSpPr>
        <p:spPr>
          <a:xfrm>
            <a:off x="1028700" y="1580197"/>
            <a:ext cx="16344900" cy="8835880"/>
          </a:xfrm>
          <a:prstGeom prst="rect">
            <a:avLst/>
          </a:prstGeom>
          <a:noFill/>
        </p:spPr>
        <p:txBody>
          <a:bodyPr wrap="square">
            <a:spAutoFit/>
          </a:bodyPr>
          <a:lstStyle/>
          <a:p>
            <a:pPr algn="just">
              <a:lnSpc>
                <a:spcPct val="107000"/>
              </a:lnSpc>
            </a:pPr>
            <a:r>
              <a:rPr lang="ru-RU" sz="4100" dirty="0">
                <a:solidFill>
                  <a:srgbClr val="3F45D7"/>
                </a:solidFill>
                <a:latin typeface="Open Sans Bold"/>
              </a:rPr>
              <a:t>С 1 января 2021 года бухотчетность нужно составлять по-новому</a:t>
            </a:r>
          </a:p>
          <a:p>
            <a:pPr algn="just">
              <a:lnSpc>
                <a:spcPct val="107000"/>
              </a:lnSpc>
            </a:pPr>
            <a:r>
              <a:rPr lang="ru-RU" sz="4100" i="1" dirty="0">
                <a:solidFill>
                  <a:srgbClr val="3F45D7"/>
                </a:solidFill>
                <a:effectLst>
                  <a:outerShdw blurRad="38100" dist="38100" dir="2700000" algn="tl">
                    <a:srgbClr val="000000">
                      <a:alpha val="43137"/>
                    </a:srgbClr>
                  </a:outerShdw>
                </a:effectLst>
                <a:latin typeface="Open Sans Bold"/>
              </a:rPr>
              <a:t>Приказ Минфина России от 19.04.2019 N 61н</a:t>
            </a:r>
          </a:p>
          <a:p>
            <a:pPr algn="just">
              <a:lnSpc>
                <a:spcPct val="107000"/>
              </a:lnSpc>
            </a:pPr>
            <a:r>
              <a:rPr lang="ru-RU" sz="4100" i="1" dirty="0">
                <a:solidFill>
                  <a:srgbClr val="3F45D7"/>
                </a:solidFill>
                <a:effectLst>
                  <a:outerShdw blurRad="38100" dist="38100" dir="2700000" algn="tl">
                    <a:srgbClr val="000000">
                      <a:alpha val="43137"/>
                    </a:srgbClr>
                  </a:outerShdw>
                </a:effectLst>
                <a:latin typeface="Open Sans Bold"/>
              </a:rPr>
              <a:t>Федеральный закон от 28.11.2018 N 444-ФЗ</a:t>
            </a:r>
          </a:p>
          <a:p>
            <a:pPr algn="just">
              <a:lnSpc>
                <a:spcPct val="107000"/>
              </a:lnSpc>
            </a:pPr>
            <a:r>
              <a:rPr lang="ru-RU" sz="4100" dirty="0">
                <a:solidFill>
                  <a:srgbClr val="000000"/>
                </a:solidFill>
                <a:latin typeface="Open Sans Bold"/>
              </a:rPr>
              <a:t>В новом бланке отчета о </a:t>
            </a:r>
            <a:r>
              <a:rPr lang="ru-RU" sz="4100" dirty="0" err="1">
                <a:solidFill>
                  <a:srgbClr val="000000"/>
                </a:solidFill>
                <a:latin typeface="Open Sans Bold"/>
              </a:rPr>
              <a:t>финрезультатах</a:t>
            </a:r>
            <a:r>
              <a:rPr lang="ru-RU" sz="4100" dirty="0">
                <a:solidFill>
                  <a:srgbClr val="000000"/>
                </a:solidFill>
                <a:latin typeface="Open Sans Bold"/>
              </a:rPr>
              <a:t> скорректированы строки для указания отложенных налоговых активов и обязательств. Это связано с изменениями в ПБУ 18/02 об учете расходов по налогу на прибыль.</a:t>
            </a:r>
          </a:p>
          <a:p>
            <a:pPr algn="just">
              <a:lnSpc>
                <a:spcPct val="107000"/>
              </a:lnSpc>
            </a:pPr>
            <a:r>
              <a:rPr lang="ru-RU" sz="4100" dirty="0">
                <a:solidFill>
                  <a:srgbClr val="000000"/>
                </a:solidFill>
                <a:latin typeface="Open Sans Bold"/>
              </a:rPr>
              <a:t>На отчетность также могут повлиять ПБУ 13/2000 об учете госпомощи и ПБУ 16/02 о прекращаемой деятельности.</a:t>
            </a:r>
          </a:p>
          <a:p>
            <a:pPr algn="just">
              <a:lnSpc>
                <a:spcPct val="107000"/>
              </a:lnSpc>
            </a:pPr>
            <a:r>
              <a:rPr lang="ru-RU" sz="4100" dirty="0">
                <a:solidFill>
                  <a:srgbClr val="000000"/>
                </a:solidFill>
                <a:latin typeface="Open Sans Bold"/>
              </a:rPr>
              <a:t>Малые предприятия теперь должны сдавать бухотчетность в налоговую строго в электронном виде.</a:t>
            </a:r>
          </a:p>
        </p:txBody>
      </p:sp>
      <p:pic>
        <p:nvPicPr>
          <p:cNvPr id="7" name="Рисунок 6" descr="Газета">
            <a:extLst>
              <a:ext uri="{FF2B5EF4-FFF2-40B4-BE49-F238E27FC236}">
                <a16:creationId xmlns:a16="http://schemas.microsoft.com/office/drawing/2014/main" id="{C45A4819-37B3-404E-952F-58C4AF2D78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087600" y="2171699"/>
            <a:ext cx="2284863" cy="2284863"/>
          </a:xfrm>
          <a:prstGeom prst="rect">
            <a:avLst/>
          </a:prstGeom>
        </p:spPr>
      </p:pic>
      <p:pic>
        <p:nvPicPr>
          <p:cNvPr id="8" name="Рисунок 7">
            <a:extLst>
              <a:ext uri="{FF2B5EF4-FFF2-40B4-BE49-F238E27FC236}">
                <a16:creationId xmlns:a16="http://schemas.microsoft.com/office/drawing/2014/main" id="{138858BB-0D66-4983-9BFB-6C772D80D5C5}"/>
              </a:ext>
            </a:extLst>
          </p:cNvPr>
          <p:cNvPicPr>
            <a:picLocks noChangeAspect="1"/>
          </p:cNvPicPr>
          <p:nvPr/>
        </p:nvPicPr>
        <p:blipFill>
          <a:blip r:embed="rId5"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58954" y="51158"/>
            <a:ext cx="770400" cy="770400"/>
          </a:xfrm>
          <a:prstGeom prst="rect">
            <a:avLst/>
          </a:prstGeom>
        </p:spPr>
      </p:pic>
      <p:sp>
        <p:nvSpPr>
          <p:cNvPr id="9" name="TextBox 8">
            <a:extLst>
              <a:ext uri="{FF2B5EF4-FFF2-40B4-BE49-F238E27FC236}">
                <a16:creationId xmlns:a16="http://schemas.microsoft.com/office/drawing/2014/main" id="{3F4B5F97-CDD2-49E3-ABDB-B59A2F6E3FB9}"/>
              </a:ext>
            </a:extLst>
          </p:cNvPr>
          <p:cNvSpPr txBox="1"/>
          <p:nvPr/>
        </p:nvSpPr>
        <p:spPr>
          <a:xfrm>
            <a:off x="15757917" y="84667"/>
            <a:ext cx="2490147" cy="707886"/>
          </a:xfrm>
          <a:prstGeom prst="rect">
            <a:avLst/>
          </a:prstGeom>
          <a:noFill/>
        </p:spPr>
        <p:txBody>
          <a:bodyPr wrap="square">
            <a:spAutoFit/>
          </a:bodyPr>
          <a:lstStyle/>
          <a:p>
            <a:r>
              <a:rPr lang="ru-RU" sz="2000" dirty="0">
                <a:ln w="0"/>
                <a:latin typeface="Bahnschrift SemiLight" panose="020B0502040204020203" pitchFamily="34" charset="0"/>
              </a:rPr>
              <a:t>+7 (8452) 75-40-74 </a:t>
            </a:r>
          </a:p>
          <a:p>
            <a:r>
              <a:rPr lang="ru-RU" sz="2000" dirty="0">
                <a:ln w="0"/>
                <a:latin typeface="Bahnschrift SemiLight" panose="020B0502040204020203" pitchFamily="34" charset="0"/>
              </a:rPr>
              <a:t>+7 (905) 328-17-07</a:t>
            </a:r>
          </a:p>
        </p:txBody>
      </p:sp>
      <p:sp>
        <p:nvSpPr>
          <p:cNvPr id="10" name="TextBox 9">
            <a:extLst>
              <a:ext uri="{FF2B5EF4-FFF2-40B4-BE49-F238E27FC236}">
                <a16:creationId xmlns:a16="http://schemas.microsoft.com/office/drawing/2014/main" id="{89E5432A-A965-4170-BC1F-FDB3B7DDD859}"/>
              </a:ext>
            </a:extLst>
          </p:cNvPr>
          <p:cNvSpPr txBox="1"/>
          <p:nvPr/>
        </p:nvSpPr>
        <p:spPr>
          <a:xfrm>
            <a:off x="15801265" y="981582"/>
            <a:ext cx="2490147" cy="369332"/>
          </a:xfrm>
          <a:prstGeom prst="rect">
            <a:avLst/>
          </a:prstGeom>
          <a:noFill/>
        </p:spPr>
        <p:txBody>
          <a:bodyPr wrap="square">
            <a:spAutoFit/>
          </a:bodyPr>
          <a:lstStyle/>
          <a:p>
            <a:r>
              <a:rPr lang="ru-RU" sz="1800" dirty="0">
                <a:ln w="0"/>
                <a:latin typeface="Bahnschrift SemiLight" panose="020B0502040204020203" pitchFamily="34" charset="0"/>
              </a:rPr>
              <a:t>mail@auditservice.pro</a:t>
            </a:r>
          </a:p>
        </p:txBody>
      </p:sp>
      <p:pic>
        <p:nvPicPr>
          <p:cNvPr id="11" name="Рисунок 10">
            <a:extLst>
              <a:ext uri="{FF2B5EF4-FFF2-40B4-BE49-F238E27FC236}">
                <a16:creationId xmlns:a16="http://schemas.microsoft.com/office/drawing/2014/main" id="{EE2305A4-FB12-4616-860D-EBC66AA192B1}"/>
              </a:ext>
            </a:extLst>
          </p:cNvPr>
          <p:cNvPicPr>
            <a:picLocks noChangeAspect="1"/>
          </p:cNvPicPr>
          <p:nvPr/>
        </p:nvPicPr>
        <p:blipFill>
          <a:blip r:embed="rId6" cstate="print">
            <a:duotone>
              <a:prstClr val="black"/>
              <a:srgbClr val="3F45D7">
                <a:tint val="45000"/>
                <a:satMod val="400000"/>
              </a:srgbClr>
            </a:duotone>
            <a:extLst>
              <a:ext uri="{28A0092B-C50C-407E-A947-70E740481C1C}">
                <a14:useLocalDpi xmlns:a14="http://schemas.microsoft.com/office/drawing/2010/main" val="0"/>
              </a:ext>
            </a:extLst>
          </a:blip>
          <a:stretch>
            <a:fillRect/>
          </a:stretch>
        </p:blipFill>
        <p:spPr>
          <a:xfrm>
            <a:off x="14987517" y="809797"/>
            <a:ext cx="770400" cy="770400"/>
          </a:xfrm>
          <a:prstGeom prst="rect">
            <a:avLst/>
          </a:prstGeom>
        </p:spPr>
      </p:pic>
    </p:spTree>
    <p:extLst>
      <p:ext uri="{BB962C8B-B14F-4D97-AF65-F5344CB8AC3E}">
        <p14:creationId xmlns:p14="http://schemas.microsoft.com/office/powerpoint/2010/main" val="2272175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suz="http://schemas.microsoft.com/office/powerpoint/2016/summaryzoom" Requires="psuz">
          <p:graphicFrame>
            <p:nvGraphicFramePr>
              <p:cNvPr id="5" name="Интерактивное оглавление 4">
                <a:extLst>
                  <a:ext uri="{FF2B5EF4-FFF2-40B4-BE49-F238E27FC236}">
                    <a16:creationId xmlns:a16="http://schemas.microsoft.com/office/drawing/2014/main" id="{EE5932BE-EEB3-4174-A528-2DB91069F751}"/>
                  </a:ext>
                </a:extLst>
              </p:cNvPr>
              <p:cNvGraphicFramePr>
                <a:graphicFrameLocks noChangeAspect="1"/>
              </p:cNvGraphicFramePr>
              <p:nvPr>
                <p:extLst>
                  <p:ext uri="{D42A27DB-BD31-4B8C-83A1-F6EECF244321}">
                    <p14:modId xmlns:p14="http://schemas.microsoft.com/office/powerpoint/2010/main" val="3702376243"/>
                  </p:ext>
                </p:extLst>
              </p:nvPr>
            </p:nvGraphicFramePr>
            <p:xfrm>
              <a:off x="952500" y="1601906"/>
              <a:ext cx="16383000" cy="8686800"/>
            </p:xfrm>
            <a:graphic>
              <a:graphicData uri="http://schemas.microsoft.com/office/powerpoint/2016/summaryzoom">
                <psuz:summaryZm>
                  <psuz:summaryZmObj sectionId="{CBC7A752-2947-466D-96E2-C998DE14BF95}" scaleFactorX="99554">
                    <psuz:zmPr id="{F6811F7C-293E-4086-A7B7-A99D69E88AD2}" imageType="cover" transitionDur="1000">
                      <p166:blipFill xmlns:p166="http://schemas.microsoft.com/office/powerpoint/2016/6/main">
                        <a:blip r:embed="rId2">
                          <a:extLst>
                            <a:ext uri="{28A0092B-C50C-407E-A947-70E740481C1C}">
                              <a14:useLocalDpi xmlns:a14="http://schemas.microsoft.com/office/drawing/2010/main" val="0"/>
                            </a:ext>
                          </a:extLst>
                        </a:blip>
                        <a:stretch>
                          <a:fillRect/>
                        </a:stretch>
                      </p166:blipFill>
                      <p166:spPr xmlns:p166="http://schemas.microsoft.com/office/powerpoint/2016/6/main">
                        <a:xfrm>
                          <a:off x="697359" y="2269927"/>
                          <a:ext cx="7339469" cy="4146946"/>
                        </a:xfrm>
                        <a:prstGeom prst="rect">
                          <a:avLst/>
                        </a:prstGeom>
                        <a:ln w="3175">
                          <a:solidFill>
                            <a:prstClr val="ltGray"/>
                          </a:solidFill>
                        </a:ln>
                      </p166:spPr>
                    </psuz:zmPr>
                  </psuz:summaryZmObj>
                  <psuz:summaryZmObj sectionId="{FF822475-D59C-4DF5-8C63-C2ADD77F7308}" scaleFactorX="99702">
                    <psuz:zmPr id="{36C2A32E-9834-4655-9CAD-479609E0586C}" imageType="cover" transitionDur="1000">
                      <p166:blipFill xmlns:p166="http://schemas.microsoft.com/office/powerpoint/2016/6/main">
                        <a:blip r:embed="rId3">
                          <a:extLst>
                            <a:ext uri="{28A0092B-C50C-407E-A947-70E740481C1C}">
                              <a14:useLocalDpi xmlns:a14="http://schemas.microsoft.com/office/drawing/2010/main" val="0"/>
                            </a:ext>
                          </a:extLst>
                        </a:blip>
                        <a:stretch>
                          <a:fillRect/>
                        </a:stretch>
                      </p166:blipFill>
                      <p166:spPr xmlns:p166="http://schemas.microsoft.com/office/powerpoint/2016/6/main">
                        <a:xfrm>
                          <a:off x="8340716" y="2269927"/>
                          <a:ext cx="7350380" cy="4146946"/>
                        </a:xfrm>
                        <a:prstGeom prst="rect">
                          <a:avLst/>
                        </a:prstGeom>
                        <a:ln w="3175">
                          <a:solidFill>
                            <a:prstClr val="ltGray"/>
                          </a:solidFill>
                        </a:ln>
                      </p166:spPr>
                    </psuz:zmPr>
                  </psuz:summaryZmObj>
                  <psuz:gridLayout/>
                </psuz:summaryZm>
              </a:graphicData>
            </a:graphic>
          </p:graphicFrame>
        </mc:Choice>
        <mc:Fallback>
          <p:grpSp>
            <p:nvGrpSpPr>
              <p:cNvPr id="5" name="Интерактивное оглавление 4">
                <a:extLst>
                  <a:ext uri="{FF2B5EF4-FFF2-40B4-BE49-F238E27FC236}">
                    <a16:creationId xmlns:a16="http://schemas.microsoft.com/office/drawing/2014/main" id="{EE5932BE-EEB3-4174-A528-2DB91069F751}"/>
                  </a:ext>
                </a:extLst>
              </p:cNvPr>
              <p:cNvGrpSpPr>
                <a:grpSpLocks noGrp="1" noUngrp="1" noRot="1" noChangeAspect="1" noMove="1" noResize="1"/>
              </p:cNvGrpSpPr>
              <p:nvPr/>
            </p:nvGrpSpPr>
            <p:grpSpPr>
              <a:xfrm>
                <a:off x="952500" y="1601906"/>
                <a:ext cx="16383000" cy="8686800"/>
                <a:chOff x="952500" y="1601906"/>
                <a:chExt cx="16383000" cy="8686800"/>
              </a:xfrm>
            </p:grpSpPr>
            <p:pic>
              <p:nvPicPr>
                <p:cNvPr id="2" name="Рисунок 2">
                  <a:hlinkClick r:id="rId4" action="ppaction://hlinksldjump"/>
                </p:cNvPr>
                <p:cNvPicPr>
                  <a:picLocks noSelect="1" noRot="1" noChangeAspect="1" noMove="1" noResize="1" noEditPoints="1" noAdjustHandles="1" noChangeArrowheads="1" noChangeShapeType="1"/>
                </p:cNvPicPr>
                <p:nvPr/>
              </p:nvPicPr>
              <p:blipFill>
                <a:blip r:embed="rId2">
                  <a:extLst>
                    <a:ext uri="{28A0092B-C50C-407E-A947-70E740481C1C}">
                      <a14:useLocalDpi xmlns:a14="http://schemas.microsoft.com/office/drawing/2010/main" val="0"/>
                    </a:ext>
                  </a:extLst>
                </a:blip>
                <a:stretch>
                  <a:fillRect/>
                </a:stretch>
              </p:blipFill>
              <p:spPr>
                <a:xfrm>
                  <a:off x="1649859" y="3871833"/>
                  <a:ext cx="7339469" cy="4146946"/>
                </a:xfrm>
                <a:prstGeom prst="rect">
                  <a:avLst/>
                </a:prstGeom>
                <a:ln w="3175">
                  <a:solidFill>
                    <a:prstClr val="ltGray"/>
                  </a:solidFill>
                </a:ln>
              </p:spPr>
            </p:pic>
            <p:pic>
              <p:nvPicPr>
                <p:cNvPr id="3" name="Рисунок 3">
                  <a:hlinkClick r:id="rId5" action="ppaction://hlinksldjump"/>
                </p:cNvPr>
                <p:cNvPicPr>
                  <a:picLocks noSelect="1" noRot="1" noChangeAspect="1" noMove="1" noResize="1" noEditPoints="1" noAdjustHandles="1" noChangeArrowheads="1" noChangeShapeType="1"/>
                </p:cNvPicPr>
                <p:nvPr/>
              </p:nvPicPr>
              <p:blipFill>
                <a:blip r:embed="rId3">
                  <a:extLst>
                    <a:ext uri="{28A0092B-C50C-407E-A947-70E740481C1C}">
                      <a14:useLocalDpi xmlns:a14="http://schemas.microsoft.com/office/drawing/2010/main" val="0"/>
                    </a:ext>
                  </a:extLst>
                </a:blip>
                <a:stretch>
                  <a:fillRect/>
                </a:stretch>
              </p:blipFill>
              <p:spPr>
                <a:xfrm>
                  <a:off x="9293216" y="3871833"/>
                  <a:ext cx="7350380" cy="4146946"/>
                </a:xfrm>
                <a:prstGeom prst="rect">
                  <a:avLst/>
                </a:prstGeom>
                <a:ln w="3175">
                  <a:solidFill>
                    <a:prstClr val="ltGray"/>
                  </a:solidFill>
                </a:ln>
              </p:spPr>
            </p:pic>
          </p:grpSp>
        </mc:Fallback>
      </mc:AlternateContent>
      <p:sp>
        <p:nvSpPr>
          <p:cNvPr id="6" name="TextBox 6">
            <a:extLst>
              <a:ext uri="{FF2B5EF4-FFF2-40B4-BE49-F238E27FC236}">
                <a16:creationId xmlns:a16="http://schemas.microsoft.com/office/drawing/2014/main" id="{B0F1DC8D-F757-4E98-9715-403A25D3E213}"/>
              </a:ext>
            </a:extLst>
          </p:cNvPr>
          <p:cNvSpPr txBox="1"/>
          <p:nvPr/>
        </p:nvSpPr>
        <p:spPr>
          <a:xfrm>
            <a:off x="7239000" y="221941"/>
            <a:ext cx="4071137" cy="1376553"/>
          </a:xfrm>
          <a:prstGeom prst="rect">
            <a:avLst/>
          </a:prstGeom>
        </p:spPr>
        <p:txBody>
          <a:bodyPr wrap="square" lIns="0" tIns="0" rIns="0" bIns="0" rtlCol="0" anchor="t">
            <a:spAutoFit/>
          </a:bodyPr>
          <a:lstStyle/>
          <a:p>
            <a:pPr algn="l">
              <a:lnSpc>
                <a:spcPts val="10656"/>
              </a:lnSpc>
            </a:pPr>
            <a:r>
              <a:rPr lang="ru-RU" sz="9600" dirty="0">
                <a:solidFill>
                  <a:srgbClr val="3F45D7"/>
                </a:solidFill>
                <a:latin typeface="Open Sans Bold"/>
              </a:rPr>
              <a:t>НДФЛ</a:t>
            </a:r>
            <a:endParaRPr lang="en-US" sz="9600" dirty="0">
              <a:solidFill>
                <a:srgbClr val="3F45D7"/>
              </a:solidFill>
              <a:latin typeface="Open Sans Bold"/>
            </a:endParaRPr>
          </a:p>
        </p:txBody>
      </p:sp>
      <p:sp>
        <p:nvSpPr>
          <p:cNvPr id="7" name="TextBox 6">
            <a:extLst>
              <a:ext uri="{FF2B5EF4-FFF2-40B4-BE49-F238E27FC236}">
                <a16:creationId xmlns:a16="http://schemas.microsoft.com/office/drawing/2014/main" id="{7412E643-EEEE-47DF-9B4D-CD3996B97958}"/>
              </a:ext>
            </a:extLst>
          </p:cNvPr>
          <p:cNvSpPr txBox="1"/>
          <p:nvPr/>
        </p:nvSpPr>
        <p:spPr>
          <a:xfrm rot="16200000">
            <a:off x="-4025742" y="4404467"/>
            <a:ext cx="9822505"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ИНТЕРАКТИВНОЕ</a:t>
            </a:r>
            <a:endParaRPr lang="en-US" sz="8600" dirty="0">
              <a:solidFill>
                <a:schemeClr val="bg1">
                  <a:lumMod val="95000"/>
                </a:schemeClr>
              </a:solidFill>
              <a:latin typeface="Open Sans Bold"/>
            </a:endParaRPr>
          </a:p>
        </p:txBody>
      </p:sp>
      <p:sp>
        <p:nvSpPr>
          <p:cNvPr id="8" name="TextBox 6">
            <a:extLst>
              <a:ext uri="{FF2B5EF4-FFF2-40B4-BE49-F238E27FC236}">
                <a16:creationId xmlns:a16="http://schemas.microsoft.com/office/drawing/2014/main" id="{B9FA788A-0B84-4863-963A-5A9965B2ABCC}"/>
              </a:ext>
            </a:extLst>
          </p:cNvPr>
          <p:cNvSpPr txBox="1"/>
          <p:nvPr/>
        </p:nvSpPr>
        <p:spPr>
          <a:xfrm rot="16200000">
            <a:off x="13463925" y="5377154"/>
            <a:ext cx="7877130"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ОГЛАВЛЕНИЕ</a:t>
            </a:r>
            <a:endParaRPr lang="en-US" sz="8600" dirty="0">
              <a:solidFill>
                <a:schemeClr val="bg1">
                  <a:lumMod val="95000"/>
                </a:schemeClr>
              </a:solidFill>
              <a:latin typeface="Open Sans Bold"/>
            </a:endParaRPr>
          </a:p>
        </p:txBody>
      </p:sp>
    </p:spTree>
    <p:extLst>
      <p:ext uri="{BB962C8B-B14F-4D97-AF65-F5344CB8AC3E}">
        <p14:creationId xmlns:p14="http://schemas.microsoft.com/office/powerpoint/2010/main" val="529020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suz="http://schemas.microsoft.com/office/powerpoint/2016/summaryzoom" Requires="psuz">
          <p:graphicFrame>
            <p:nvGraphicFramePr>
              <p:cNvPr id="5" name="Интерактивное оглавление 4">
                <a:extLst>
                  <a:ext uri="{FF2B5EF4-FFF2-40B4-BE49-F238E27FC236}">
                    <a16:creationId xmlns:a16="http://schemas.microsoft.com/office/drawing/2014/main" id="{CEE64F8C-D334-40BE-A9C7-D8CBCBAAA1DD}"/>
                  </a:ext>
                </a:extLst>
              </p:cNvPr>
              <p:cNvGraphicFramePr>
                <a:graphicFrameLocks noChangeAspect="1"/>
              </p:cNvGraphicFramePr>
              <p:nvPr>
                <p:extLst>
                  <p:ext uri="{D42A27DB-BD31-4B8C-83A1-F6EECF244321}">
                    <p14:modId xmlns:p14="http://schemas.microsoft.com/office/powerpoint/2010/main" val="1311377089"/>
                  </p:ext>
                </p:extLst>
              </p:nvPr>
            </p:nvGraphicFramePr>
            <p:xfrm>
              <a:off x="5029200" y="2171700"/>
              <a:ext cx="8229600" cy="8115300"/>
            </p:xfrm>
            <a:graphic>
              <a:graphicData uri="http://schemas.microsoft.com/office/powerpoint/2016/summaryzoom">
                <psuz:summaryZm>
                  <psuz:summaryZmObj sectionId="{E40123C2-1DBF-40C3-BA46-E322E079F8EA}" scaleFactorX="99702">
                    <psuz:zmPr id="{DB9ADDD8-5B50-42C1-BA41-3D208DC56B27}" imageType="cover" transitionDur="1000">
                      <p166:blipFill xmlns:p166="http://schemas.microsoft.com/office/powerpoint/2016/6/main">
                        <a:blip r:embed="rId2">
                          <a:extLst>
                            <a:ext uri="{28A0092B-C50C-407E-A947-70E740481C1C}">
                              <a14:useLocalDpi xmlns:a14="http://schemas.microsoft.com/office/drawing/2010/main" val="0"/>
                            </a:ext>
                          </a:extLst>
                        </a:blip>
                        <a:stretch>
                          <a:fillRect/>
                        </a:stretch>
                      </p166:blipFill>
                      <p166:spPr xmlns:p166="http://schemas.microsoft.com/office/powerpoint/2016/6/main">
                        <a:xfrm>
                          <a:off x="422516" y="1974532"/>
                          <a:ext cx="7384568" cy="4166235"/>
                        </a:xfrm>
                        <a:prstGeom prst="rect">
                          <a:avLst/>
                        </a:prstGeom>
                        <a:ln w="3175">
                          <a:solidFill>
                            <a:prstClr val="ltGray"/>
                          </a:solidFill>
                        </a:ln>
                      </p166:spPr>
                    </psuz:zmPr>
                  </psuz:summaryZmObj>
                  <psuz:gridLayout/>
                </psuz:summaryZm>
              </a:graphicData>
            </a:graphic>
          </p:graphicFrame>
        </mc:Choice>
        <mc:Fallback>
          <p:grpSp>
            <p:nvGrpSpPr>
              <p:cNvPr id="5" name="Интерактивное оглавление 4">
                <a:extLst>
                  <a:ext uri="{FF2B5EF4-FFF2-40B4-BE49-F238E27FC236}">
                    <a16:creationId xmlns:a16="http://schemas.microsoft.com/office/drawing/2014/main" id="{CEE64F8C-D334-40BE-A9C7-D8CBCBAAA1DD}"/>
                  </a:ext>
                </a:extLst>
              </p:cNvPr>
              <p:cNvGrpSpPr>
                <a:grpSpLocks noGrp="1" noUngrp="1" noRot="1" noChangeAspect="1" noMove="1" noResize="1"/>
              </p:cNvGrpSpPr>
              <p:nvPr/>
            </p:nvGrpSpPr>
            <p:grpSpPr>
              <a:xfrm>
                <a:off x="5029200" y="2171700"/>
                <a:ext cx="8229600" cy="8115300"/>
                <a:chOff x="5029200" y="2171700"/>
                <a:chExt cx="8229600" cy="8115300"/>
              </a:xfrm>
            </p:grpSpPr>
            <p:pic>
              <p:nvPicPr>
                <p:cNvPr id="2" name="Рисунок 2">
                  <a:hlinkClick r:id="rId3" action="ppaction://hlinksldjump"/>
                </p:cNvPr>
                <p:cNvPicPr>
                  <a:picLocks noSelect="1" noRot="1" noChangeAspect="1" noMove="1" noResize="1" noEditPoints="1" noAdjustHandles="1" noChangeArrowheads="1" noChangeShapeType="1"/>
                </p:cNvPicPr>
                <p:nvPr/>
              </p:nvPicPr>
              <p:blipFill>
                <a:blip r:embed="rId2">
                  <a:extLst>
                    <a:ext uri="{28A0092B-C50C-407E-A947-70E740481C1C}">
                      <a14:useLocalDpi xmlns:a14="http://schemas.microsoft.com/office/drawing/2010/main" val="0"/>
                    </a:ext>
                  </a:extLst>
                </a:blip>
                <a:stretch>
                  <a:fillRect/>
                </a:stretch>
              </p:blipFill>
              <p:spPr>
                <a:xfrm>
                  <a:off x="5451716" y="4146232"/>
                  <a:ext cx="7384568" cy="4166235"/>
                </a:xfrm>
                <a:prstGeom prst="rect">
                  <a:avLst/>
                </a:prstGeom>
                <a:ln w="3175">
                  <a:solidFill>
                    <a:prstClr val="ltGray"/>
                  </a:solidFill>
                </a:ln>
              </p:spPr>
            </p:pic>
          </p:grpSp>
        </mc:Fallback>
      </mc:AlternateContent>
      <p:sp>
        <p:nvSpPr>
          <p:cNvPr id="6" name="TextBox 6">
            <a:extLst>
              <a:ext uri="{FF2B5EF4-FFF2-40B4-BE49-F238E27FC236}">
                <a16:creationId xmlns:a16="http://schemas.microsoft.com/office/drawing/2014/main" id="{9CA945E8-0DBD-45B0-8C57-4C2ABA609F79}"/>
              </a:ext>
            </a:extLst>
          </p:cNvPr>
          <p:cNvSpPr txBox="1"/>
          <p:nvPr/>
        </p:nvSpPr>
        <p:spPr>
          <a:xfrm>
            <a:off x="7739863" y="114300"/>
            <a:ext cx="2808274" cy="1376553"/>
          </a:xfrm>
          <a:prstGeom prst="rect">
            <a:avLst/>
          </a:prstGeom>
        </p:spPr>
        <p:txBody>
          <a:bodyPr wrap="square" lIns="0" tIns="0" rIns="0" bIns="0" rtlCol="0" anchor="t">
            <a:spAutoFit/>
          </a:bodyPr>
          <a:lstStyle/>
          <a:p>
            <a:pPr algn="l">
              <a:lnSpc>
                <a:spcPts val="10656"/>
              </a:lnSpc>
            </a:pPr>
            <a:r>
              <a:rPr lang="ru-RU" sz="9600" dirty="0">
                <a:solidFill>
                  <a:srgbClr val="3F45D7"/>
                </a:solidFill>
                <a:latin typeface="Open Sans Bold"/>
              </a:rPr>
              <a:t>УСН</a:t>
            </a:r>
            <a:endParaRPr lang="en-US" sz="9600" dirty="0">
              <a:solidFill>
                <a:srgbClr val="3F45D7"/>
              </a:solidFill>
              <a:latin typeface="Open Sans Bold"/>
            </a:endParaRPr>
          </a:p>
        </p:txBody>
      </p:sp>
      <p:sp>
        <p:nvSpPr>
          <p:cNvPr id="7" name="TextBox 6">
            <a:extLst>
              <a:ext uri="{FF2B5EF4-FFF2-40B4-BE49-F238E27FC236}">
                <a16:creationId xmlns:a16="http://schemas.microsoft.com/office/drawing/2014/main" id="{2F079D44-EC8C-43AA-AED0-E8F82EFD7AC5}"/>
              </a:ext>
            </a:extLst>
          </p:cNvPr>
          <p:cNvSpPr txBox="1"/>
          <p:nvPr/>
        </p:nvSpPr>
        <p:spPr>
          <a:xfrm rot="16200000">
            <a:off x="-4025742" y="4404467"/>
            <a:ext cx="9822505"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ИНТЕРАКТИВНОЕ</a:t>
            </a:r>
            <a:endParaRPr lang="en-US" sz="8600" dirty="0">
              <a:solidFill>
                <a:schemeClr val="bg1">
                  <a:lumMod val="95000"/>
                </a:schemeClr>
              </a:solidFill>
              <a:latin typeface="Open Sans Bold"/>
            </a:endParaRPr>
          </a:p>
        </p:txBody>
      </p:sp>
      <p:sp>
        <p:nvSpPr>
          <p:cNvPr id="8" name="TextBox 6">
            <a:extLst>
              <a:ext uri="{FF2B5EF4-FFF2-40B4-BE49-F238E27FC236}">
                <a16:creationId xmlns:a16="http://schemas.microsoft.com/office/drawing/2014/main" id="{649D330B-3E25-431A-8209-EE0B170295EA}"/>
              </a:ext>
            </a:extLst>
          </p:cNvPr>
          <p:cNvSpPr txBox="1"/>
          <p:nvPr/>
        </p:nvSpPr>
        <p:spPr>
          <a:xfrm rot="16200000">
            <a:off x="13463925" y="5377154"/>
            <a:ext cx="7877130"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ОГЛАВЛЕНИЕ</a:t>
            </a:r>
            <a:endParaRPr lang="en-US" sz="8600" dirty="0">
              <a:solidFill>
                <a:schemeClr val="bg1">
                  <a:lumMod val="95000"/>
                </a:schemeClr>
              </a:solidFill>
              <a:latin typeface="Open Sans Bold"/>
            </a:endParaRPr>
          </a:p>
        </p:txBody>
      </p:sp>
    </p:spTree>
    <p:extLst>
      <p:ext uri="{BB962C8B-B14F-4D97-AF65-F5344CB8AC3E}">
        <p14:creationId xmlns:p14="http://schemas.microsoft.com/office/powerpoint/2010/main" val="2909002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suz="http://schemas.microsoft.com/office/powerpoint/2016/summaryzoom" Requires="psuz">
          <p:graphicFrame>
            <p:nvGraphicFramePr>
              <p:cNvPr id="5" name="Интерактивное оглавление 4">
                <a:extLst>
                  <a:ext uri="{FF2B5EF4-FFF2-40B4-BE49-F238E27FC236}">
                    <a16:creationId xmlns:a16="http://schemas.microsoft.com/office/drawing/2014/main" id="{C2064BC1-C7A5-47F0-9164-C178C9029271}"/>
                  </a:ext>
                </a:extLst>
              </p:cNvPr>
              <p:cNvGraphicFramePr>
                <a:graphicFrameLocks noChangeAspect="1"/>
              </p:cNvGraphicFramePr>
              <p:nvPr>
                <p:extLst>
                  <p:ext uri="{D42A27DB-BD31-4B8C-83A1-F6EECF244321}">
                    <p14:modId xmlns:p14="http://schemas.microsoft.com/office/powerpoint/2010/main" val="2789335442"/>
                  </p:ext>
                </p:extLst>
              </p:nvPr>
            </p:nvGraphicFramePr>
            <p:xfrm>
              <a:off x="1143001" y="1608730"/>
              <a:ext cx="16002000" cy="8686800"/>
            </p:xfrm>
            <a:graphic>
              <a:graphicData uri="http://schemas.microsoft.com/office/powerpoint/2016/summaryzoom">
                <psuz:summaryZm>
                  <psuz:summaryZmObj sectionId="{461BF656-4E8D-4B62-BBD7-4F38FD695326}" scaleFactorX="99851">
                    <psuz:zmPr id="{8986D87B-EAB8-44CC-8989-BF86044EB91B}" imageType="cover" transitionDur="1000">
                      <p166:blipFill xmlns:p166="http://schemas.microsoft.com/office/powerpoint/2016/6/main">
                        <a:blip r:embed="rId2">
                          <a:extLst>
                            <a:ext uri="{28A0092B-C50C-407E-A947-70E740481C1C}">
                              <a14:useLocalDpi xmlns:a14="http://schemas.microsoft.com/office/drawing/2010/main" val="0"/>
                            </a:ext>
                          </a:extLst>
                        </a:blip>
                        <a:stretch>
                          <a:fillRect/>
                        </a:stretch>
                      </p166:blipFill>
                      <p166:spPr xmlns:p166="http://schemas.microsoft.com/office/powerpoint/2016/6/main">
                        <a:xfrm>
                          <a:off x="670448" y="2318147"/>
                          <a:ext cx="7190170" cy="4050506"/>
                        </a:xfrm>
                        <a:prstGeom prst="rect">
                          <a:avLst/>
                        </a:prstGeom>
                        <a:ln w="3175">
                          <a:solidFill>
                            <a:prstClr val="ltGray"/>
                          </a:solidFill>
                        </a:ln>
                      </p166:spPr>
                    </psuz:zmPr>
                  </psuz:summaryZmObj>
                  <psuz:summaryZmObj sectionId="{204784F2-AAE7-478F-ACB0-7BE94273158F}" scaleFactorX="99967">
                    <psuz:zmPr id="{8996578A-AADA-4D10-8D18-5BAB3F723E5F}" imageType="cover" transitionDur="1000">
                      <p166:blipFill xmlns:p166="http://schemas.microsoft.com/office/powerpoint/2016/6/main">
                        <a:blip r:embed="rId3">
                          <a:extLst>
                            <a:ext uri="{28A0092B-C50C-407E-A947-70E740481C1C}">
                              <a14:useLocalDpi xmlns:a14="http://schemas.microsoft.com/office/drawing/2010/main" val="0"/>
                            </a:ext>
                          </a:extLst>
                        </a:blip>
                        <a:stretch>
                          <a:fillRect/>
                        </a:stretch>
                      </p166:blipFill>
                      <p166:spPr xmlns:p166="http://schemas.microsoft.com/office/powerpoint/2016/6/main">
                        <a:xfrm>
                          <a:off x="8137206" y="2318147"/>
                          <a:ext cx="7198523" cy="4050506"/>
                        </a:xfrm>
                        <a:prstGeom prst="rect">
                          <a:avLst/>
                        </a:prstGeom>
                        <a:ln w="3175">
                          <a:solidFill>
                            <a:prstClr val="ltGray"/>
                          </a:solidFill>
                        </a:ln>
                      </p166:spPr>
                    </psuz:zmPr>
                  </psuz:summaryZmObj>
                  <psuz:gridLayout/>
                </psuz:summaryZm>
              </a:graphicData>
            </a:graphic>
          </p:graphicFrame>
        </mc:Choice>
        <mc:Fallback>
          <p:grpSp>
            <p:nvGrpSpPr>
              <p:cNvPr id="5" name="Интерактивное оглавление 4">
                <a:extLst>
                  <a:ext uri="{FF2B5EF4-FFF2-40B4-BE49-F238E27FC236}">
                    <a16:creationId xmlns:a16="http://schemas.microsoft.com/office/drawing/2014/main" id="{C2064BC1-C7A5-47F0-9164-C178C9029271}"/>
                  </a:ext>
                </a:extLst>
              </p:cNvPr>
              <p:cNvGrpSpPr>
                <a:grpSpLocks noGrp="1" noUngrp="1" noRot="1" noChangeAspect="1" noMove="1" noResize="1"/>
              </p:cNvGrpSpPr>
              <p:nvPr/>
            </p:nvGrpSpPr>
            <p:grpSpPr>
              <a:xfrm>
                <a:off x="1143001" y="1608730"/>
                <a:ext cx="16002000" cy="8686800"/>
                <a:chOff x="1143001" y="1608730"/>
                <a:chExt cx="16002000" cy="8686800"/>
              </a:xfrm>
            </p:grpSpPr>
            <p:pic>
              <p:nvPicPr>
                <p:cNvPr id="2" name="Рисунок 2">
                  <a:hlinkClick r:id="rId4" action="ppaction://hlinksldjump"/>
                </p:cNvPr>
                <p:cNvPicPr>
                  <a:picLocks noSelect="1" noRot="1" noChangeAspect="1" noMove="1" noResize="1" noEditPoints="1" noAdjustHandles="1" noChangeArrowheads="1" noChangeShapeType="1"/>
                </p:cNvPicPr>
                <p:nvPr/>
              </p:nvPicPr>
              <p:blipFill>
                <a:blip r:embed="rId2">
                  <a:extLst>
                    <a:ext uri="{28A0092B-C50C-407E-A947-70E740481C1C}">
                      <a14:useLocalDpi xmlns:a14="http://schemas.microsoft.com/office/drawing/2010/main" val="0"/>
                    </a:ext>
                  </a:extLst>
                </a:blip>
                <a:stretch>
                  <a:fillRect/>
                </a:stretch>
              </p:blipFill>
              <p:spPr>
                <a:xfrm>
                  <a:off x="1813449" y="3926877"/>
                  <a:ext cx="7190170" cy="4050506"/>
                </a:xfrm>
                <a:prstGeom prst="rect">
                  <a:avLst/>
                </a:prstGeom>
                <a:ln w="3175">
                  <a:solidFill>
                    <a:prstClr val="ltGray"/>
                  </a:solidFill>
                </a:ln>
              </p:spPr>
            </p:pic>
            <p:pic>
              <p:nvPicPr>
                <p:cNvPr id="3" name="Рисунок 3">
                  <a:hlinkClick r:id="rId5" action="ppaction://hlinksldjump"/>
                </p:cNvPr>
                <p:cNvPicPr>
                  <a:picLocks noSelect="1" noRot="1" noChangeAspect="1" noMove="1" noResize="1" noEditPoints="1" noAdjustHandles="1" noChangeArrowheads="1" noChangeShapeType="1"/>
                </p:cNvPicPr>
                <p:nvPr/>
              </p:nvPicPr>
              <p:blipFill>
                <a:blip r:embed="rId3">
                  <a:extLst>
                    <a:ext uri="{28A0092B-C50C-407E-A947-70E740481C1C}">
                      <a14:useLocalDpi xmlns:a14="http://schemas.microsoft.com/office/drawing/2010/main" val="0"/>
                    </a:ext>
                  </a:extLst>
                </a:blip>
                <a:stretch>
                  <a:fillRect/>
                </a:stretch>
              </p:blipFill>
              <p:spPr>
                <a:xfrm>
                  <a:off x="9280207" y="3926877"/>
                  <a:ext cx="7198523" cy="4050506"/>
                </a:xfrm>
                <a:prstGeom prst="rect">
                  <a:avLst/>
                </a:prstGeom>
                <a:ln w="3175">
                  <a:solidFill>
                    <a:prstClr val="ltGray"/>
                  </a:solidFill>
                </a:ln>
              </p:spPr>
            </p:pic>
          </p:grpSp>
        </mc:Fallback>
      </mc:AlternateContent>
      <p:sp>
        <p:nvSpPr>
          <p:cNvPr id="6" name="TextBox 6">
            <a:extLst>
              <a:ext uri="{FF2B5EF4-FFF2-40B4-BE49-F238E27FC236}">
                <a16:creationId xmlns:a16="http://schemas.microsoft.com/office/drawing/2014/main" id="{189DE01D-8A4D-4BF7-A73E-A59769E90A5F}"/>
              </a:ext>
            </a:extLst>
          </p:cNvPr>
          <p:cNvSpPr txBox="1"/>
          <p:nvPr/>
        </p:nvSpPr>
        <p:spPr>
          <a:xfrm>
            <a:off x="7739863" y="114300"/>
            <a:ext cx="2808274" cy="1376553"/>
          </a:xfrm>
          <a:prstGeom prst="rect">
            <a:avLst/>
          </a:prstGeom>
        </p:spPr>
        <p:txBody>
          <a:bodyPr wrap="square" lIns="0" tIns="0" rIns="0" bIns="0" rtlCol="0" anchor="t">
            <a:spAutoFit/>
          </a:bodyPr>
          <a:lstStyle/>
          <a:p>
            <a:pPr algn="l">
              <a:lnSpc>
                <a:spcPts val="10656"/>
              </a:lnSpc>
            </a:pPr>
            <a:r>
              <a:rPr lang="ru-RU" sz="9600" dirty="0">
                <a:solidFill>
                  <a:srgbClr val="3F45D7"/>
                </a:solidFill>
                <a:latin typeface="Open Sans Bold"/>
              </a:rPr>
              <a:t>ПСН</a:t>
            </a:r>
            <a:endParaRPr lang="en-US" sz="9600" dirty="0">
              <a:solidFill>
                <a:srgbClr val="3F45D7"/>
              </a:solidFill>
              <a:latin typeface="Open Sans Bold"/>
            </a:endParaRPr>
          </a:p>
        </p:txBody>
      </p:sp>
      <p:sp>
        <p:nvSpPr>
          <p:cNvPr id="8" name="TextBox 7">
            <a:extLst>
              <a:ext uri="{FF2B5EF4-FFF2-40B4-BE49-F238E27FC236}">
                <a16:creationId xmlns:a16="http://schemas.microsoft.com/office/drawing/2014/main" id="{5460F594-3148-4B68-92D0-B400D8D09FDD}"/>
              </a:ext>
            </a:extLst>
          </p:cNvPr>
          <p:cNvSpPr txBox="1"/>
          <p:nvPr/>
        </p:nvSpPr>
        <p:spPr>
          <a:xfrm rot="16200000">
            <a:off x="-4025742" y="4404467"/>
            <a:ext cx="9822505"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ИНТЕРАКТИВНОЕ</a:t>
            </a:r>
            <a:endParaRPr lang="en-US" sz="8600" dirty="0">
              <a:solidFill>
                <a:schemeClr val="bg1">
                  <a:lumMod val="95000"/>
                </a:schemeClr>
              </a:solidFill>
              <a:latin typeface="Open Sans Bold"/>
            </a:endParaRPr>
          </a:p>
        </p:txBody>
      </p:sp>
      <p:sp>
        <p:nvSpPr>
          <p:cNvPr id="9" name="TextBox 6">
            <a:extLst>
              <a:ext uri="{FF2B5EF4-FFF2-40B4-BE49-F238E27FC236}">
                <a16:creationId xmlns:a16="http://schemas.microsoft.com/office/drawing/2014/main" id="{B111251C-3025-45B5-BDE5-946625CE3F7F}"/>
              </a:ext>
            </a:extLst>
          </p:cNvPr>
          <p:cNvSpPr txBox="1"/>
          <p:nvPr/>
        </p:nvSpPr>
        <p:spPr>
          <a:xfrm rot="16200000">
            <a:off x="13463925" y="5377154"/>
            <a:ext cx="7877130" cy="1313821"/>
          </a:xfrm>
          <a:prstGeom prst="rect">
            <a:avLst/>
          </a:prstGeom>
        </p:spPr>
        <p:txBody>
          <a:bodyPr wrap="square" lIns="0" tIns="0" rIns="0" bIns="0" rtlCol="0" anchor="t">
            <a:spAutoFit/>
          </a:bodyPr>
          <a:lstStyle/>
          <a:p>
            <a:pPr algn="l">
              <a:lnSpc>
                <a:spcPts val="10656"/>
              </a:lnSpc>
            </a:pPr>
            <a:r>
              <a:rPr lang="ru-RU" sz="8600" dirty="0">
                <a:solidFill>
                  <a:schemeClr val="bg1">
                    <a:lumMod val="95000"/>
                  </a:schemeClr>
                </a:solidFill>
                <a:latin typeface="Open Sans Bold"/>
              </a:rPr>
              <a:t>ОГЛАВЛЕНИЕ</a:t>
            </a:r>
            <a:endParaRPr lang="en-US" sz="8600" dirty="0">
              <a:solidFill>
                <a:schemeClr val="bg1">
                  <a:lumMod val="95000"/>
                </a:schemeClr>
              </a:solidFill>
              <a:latin typeface="Open Sans Bold"/>
            </a:endParaRPr>
          </a:p>
        </p:txBody>
      </p:sp>
    </p:spTree>
    <p:extLst>
      <p:ext uri="{BB962C8B-B14F-4D97-AF65-F5344CB8AC3E}">
        <p14:creationId xmlns:p14="http://schemas.microsoft.com/office/powerpoint/2010/main" val="16086951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Аспект">
  <a:themeElements>
    <a:clrScheme name="Индиго">
      <a:dk1>
        <a:sysClr val="windowText" lastClr="000000"/>
      </a:dk1>
      <a:lt1>
        <a:sysClr val="window" lastClr="FFFFFF"/>
      </a:lt1>
      <a:dk2>
        <a:srgbClr val="2C3C43"/>
      </a:dk2>
      <a:lt2>
        <a:srgbClr val="EBEBEB"/>
      </a:lt2>
      <a:accent1>
        <a:srgbClr val="0000FF"/>
      </a:accent1>
      <a:accent2>
        <a:srgbClr val="0066FF"/>
      </a:accent2>
      <a:accent3>
        <a:srgbClr val="3399FF"/>
      </a:accent3>
      <a:accent4>
        <a:srgbClr val="66CCFF"/>
      </a:accent4>
      <a:accent5>
        <a:srgbClr val="0000CC"/>
      </a:accent5>
      <a:accent6>
        <a:srgbClr val="000099"/>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1_Аспект">
  <a:themeElements>
    <a:clrScheme name="Индиго">
      <a:dk1>
        <a:sysClr val="windowText" lastClr="000000"/>
      </a:dk1>
      <a:lt1>
        <a:sysClr val="window" lastClr="FFFFFF"/>
      </a:lt1>
      <a:dk2>
        <a:srgbClr val="2C3C43"/>
      </a:dk2>
      <a:lt2>
        <a:srgbClr val="EBEBEB"/>
      </a:lt2>
      <a:accent1>
        <a:srgbClr val="0000FF"/>
      </a:accent1>
      <a:accent2>
        <a:srgbClr val="0066FF"/>
      </a:accent2>
      <a:accent3>
        <a:srgbClr val="3399FF"/>
      </a:accent3>
      <a:accent4>
        <a:srgbClr val="66CCFF"/>
      </a:accent4>
      <a:accent5>
        <a:srgbClr val="0000CC"/>
      </a:accent5>
      <a:accent6>
        <a:srgbClr val="000099"/>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1024</TotalTime>
  <Words>5515</Words>
  <Application>Microsoft Office PowerPoint</Application>
  <PresentationFormat>Произвольный</PresentationFormat>
  <Paragraphs>420</Paragraphs>
  <Slides>67</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3</vt:i4>
      </vt:variant>
      <vt:variant>
        <vt:lpstr>Заголовки слайдов</vt:lpstr>
      </vt:variant>
      <vt:variant>
        <vt:i4>67</vt:i4>
      </vt:variant>
    </vt:vector>
  </HeadingPairs>
  <TitlesOfParts>
    <vt:vector size="78" baseType="lpstr">
      <vt:lpstr>Wingdings</vt:lpstr>
      <vt:lpstr>Arial</vt:lpstr>
      <vt:lpstr>Open Sans Bold</vt:lpstr>
      <vt:lpstr>Trebuchet MS</vt:lpstr>
      <vt:lpstr>Wingdings 3</vt:lpstr>
      <vt:lpstr>Bahnschrift SemiLight</vt:lpstr>
      <vt:lpstr>Calibri</vt:lpstr>
      <vt:lpstr>Open Sans</vt:lpstr>
      <vt:lpstr>Office Theme</vt:lpstr>
      <vt:lpstr>Аспект</vt:lpstr>
      <vt:lpstr>1_Аспект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Обзор основных изменений по налогам и страховым взносам - 2021</dc:title>
  <cp:lastModifiedBy>Бочкарева Кристина</cp:lastModifiedBy>
  <cp:revision>88</cp:revision>
  <dcterms:created xsi:type="dcterms:W3CDTF">2006-08-16T00:00:00Z</dcterms:created>
  <dcterms:modified xsi:type="dcterms:W3CDTF">2020-12-18T08:59:02Z</dcterms:modified>
  <dc:identifier>DAEPoD4QDRc</dc:identifier>
</cp:coreProperties>
</file>